
<file path=[Content_Types].xml><?xml version="1.0" encoding="utf-8"?>
<Types xmlns="http://schemas.openxmlformats.org/package/2006/content-types">
  <Default Extension="jfif" ContentType="image/jpeg"/>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8" r:id="rId3"/>
    <p:sldId id="257" r:id="rId4"/>
    <p:sldId id="291" r:id="rId5"/>
    <p:sldId id="259" r:id="rId6"/>
    <p:sldId id="261" r:id="rId7"/>
    <p:sldId id="260" r:id="rId8"/>
    <p:sldId id="300" r:id="rId9"/>
    <p:sldId id="293" r:id="rId10"/>
    <p:sldId id="258" r:id="rId11"/>
    <p:sldId id="266" r:id="rId12"/>
    <p:sldId id="294" r:id="rId13"/>
    <p:sldId id="262" r:id="rId14"/>
    <p:sldId id="265" r:id="rId15"/>
    <p:sldId id="295" r:id="rId16"/>
    <p:sldId id="289" r:id="rId17"/>
    <p:sldId id="268" r:id="rId18"/>
    <p:sldId id="269" r:id="rId19"/>
    <p:sldId id="270" r:id="rId20"/>
    <p:sldId id="271" r:id="rId21"/>
    <p:sldId id="296" r:id="rId22"/>
    <p:sldId id="279" r:id="rId23"/>
    <p:sldId id="280" r:id="rId24"/>
    <p:sldId id="290" r:id="rId25"/>
    <p:sldId id="272" r:id="rId26"/>
    <p:sldId id="273" r:id="rId27"/>
    <p:sldId id="274" r:id="rId28"/>
    <p:sldId id="275" r:id="rId29"/>
    <p:sldId id="276" r:id="rId30"/>
    <p:sldId id="277" r:id="rId31"/>
    <p:sldId id="278" r:id="rId32"/>
    <p:sldId id="281" r:id="rId33"/>
    <p:sldId id="282" r:id="rId34"/>
    <p:sldId id="283" r:id="rId35"/>
    <p:sldId id="284" r:id="rId36"/>
    <p:sldId id="285" r:id="rId37"/>
    <p:sldId id="286" r:id="rId38"/>
    <p:sldId id="298" r:id="rId39"/>
    <p:sldId id="299" r:id="rId40"/>
    <p:sldId id="301" r:id="rId41"/>
    <p:sldId id="302" r:id="rId42"/>
    <p:sldId id="28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arita silvestrin" initials="as" lastIdx="1" clrIdx="0">
    <p:extLst>
      <p:ext uri="{19B8F6BF-5375-455C-9EA6-DF929625EA0E}">
        <p15:presenceInfo xmlns:p15="http://schemas.microsoft.com/office/powerpoint/2012/main" userId="21b6e1092bae4a9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5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66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12/17/2020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12/17/2020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5800" y="3132666"/>
            <a:ext cx="5311775" cy="308601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3132666"/>
            <a:ext cx="5334000" cy="308601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olo e sottotitolo">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12/17/2020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zione con didascalia">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12/17/2020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cheda nom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12/17/2020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48A87A34-81AB-432B-8DAE-1953F412C126}" type="datetimeFigureOut">
              <a:rPr lang="en-US" dirty="0"/>
              <a:t>12/17/2020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48A87A34-81AB-432B-8DAE-1953F412C126}" type="datetimeFigureOut">
              <a:rPr lang="en-US" dirty="0"/>
              <a:t>12/17/2020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olo e testo vertical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12/17/2020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12/17/2020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4a"/><Relationship Id="rId1" Type="http://schemas.openxmlformats.org/officeDocument/2006/relationships/audio" Target="NULL"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vatican.va/content/benedict-xvi/it/homilies/2009/documents/hf_ben-xvi_hom_20091224_christmas.html" TargetMode="Externa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2.m4a"/><Relationship Id="rId7" Type="http://schemas.openxmlformats.org/officeDocument/2006/relationships/image" Target="../media/image16.png"/><Relationship Id="rId2" Type="http://schemas.microsoft.com/office/2007/relationships/media" Target="../media/media2.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jf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26.jp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it.wikisource.org/wiki/File:Poesie_varie_S.png" TargetMode="Externa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32.jpg"/></Relationships>
</file>

<file path=ppt/slides/_rels/slide3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77C7A1-C545-463B-BB71-0150D0CC8C6E}"/>
              </a:ext>
            </a:extLst>
          </p:cNvPr>
          <p:cNvSpPr>
            <a:spLocks noGrp="1"/>
          </p:cNvSpPr>
          <p:nvPr>
            <p:ph type="ctrTitle"/>
          </p:nvPr>
        </p:nvSpPr>
        <p:spPr>
          <a:xfrm>
            <a:off x="2743200" y="852564"/>
            <a:ext cx="9448800" cy="1825096"/>
          </a:xfrm>
        </p:spPr>
        <p:txBody>
          <a:bodyPr/>
          <a:lstStyle/>
          <a:p>
            <a:pPr algn="ctr"/>
            <a:r>
              <a:rPr lang="it-IT" dirty="0"/>
              <a:t>Il santo natale</a:t>
            </a:r>
          </a:p>
        </p:txBody>
      </p:sp>
      <p:sp>
        <p:nvSpPr>
          <p:cNvPr id="3" name="Sottotitolo 2">
            <a:extLst>
              <a:ext uri="{FF2B5EF4-FFF2-40B4-BE49-F238E27FC236}">
                <a16:creationId xmlns:a16="http://schemas.microsoft.com/office/drawing/2014/main" id="{4C104DD9-4B29-4A81-9A99-A1141487B745}"/>
              </a:ext>
            </a:extLst>
          </p:cNvPr>
          <p:cNvSpPr>
            <a:spLocks noGrp="1"/>
          </p:cNvSpPr>
          <p:nvPr>
            <p:ph type="subTitle" idx="1"/>
          </p:nvPr>
        </p:nvSpPr>
        <p:spPr>
          <a:xfrm>
            <a:off x="2053584" y="5092888"/>
            <a:ext cx="4575816" cy="574487"/>
          </a:xfrm>
        </p:spPr>
        <p:txBody>
          <a:bodyPr/>
          <a:lstStyle/>
          <a:p>
            <a:r>
              <a:rPr lang="it-IT" dirty="0"/>
              <a:t>Classe 2° Istituto C. Baronio Vicenza</a:t>
            </a:r>
          </a:p>
        </p:txBody>
      </p:sp>
      <p:pic>
        <p:nvPicPr>
          <p:cNvPr id="5" name="joy to the world Pentatonix">
            <a:hlinkClick r:id="" action="ppaction://media"/>
            <a:extLst>
              <a:ext uri="{FF2B5EF4-FFF2-40B4-BE49-F238E27FC236}">
                <a16:creationId xmlns:a16="http://schemas.microsoft.com/office/drawing/2014/main" id="{0822F40A-5CB1-4DAF-BFDD-1664A024346F}"/>
              </a:ext>
            </a:extLst>
          </p:cNvPr>
          <p:cNvPicPr>
            <a:picLocks noChangeAspect="1"/>
          </p:cNvPicPr>
          <p:nvPr>
            <a:audioFile r:link="rId1"/>
            <p:extLst>
              <p:ext uri="{DAA4B4D4-6D71-4841-9C94-3DE7FCFB9230}">
                <p14:media xmlns:p14="http://schemas.microsoft.com/office/powerpoint/2010/main" r:embed="rId2">
                  <p14:trim st="27000"/>
                  <p14:fade out="500"/>
                </p14:media>
              </p:ext>
            </p:extLst>
          </p:nvPr>
        </p:nvPicPr>
        <p:blipFill>
          <a:blip r:embed="rId4"/>
          <a:stretch>
            <a:fillRect/>
          </a:stretch>
        </p:blipFill>
        <p:spPr>
          <a:xfrm>
            <a:off x="10919790" y="6253913"/>
            <a:ext cx="357809" cy="357809"/>
          </a:xfrm>
          <a:prstGeom prst="rect">
            <a:avLst/>
          </a:prstGeom>
        </p:spPr>
      </p:pic>
    </p:spTree>
    <p:extLst>
      <p:ext uri="{BB962C8B-B14F-4D97-AF65-F5344CB8AC3E}">
        <p14:creationId xmlns:p14="http://schemas.microsoft.com/office/powerpoint/2010/main" val="3134355569"/>
      </p:ext>
    </p:extLst>
  </p:cSld>
  <p:clrMapOvr>
    <a:masterClrMapping/>
  </p:clrMapOvr>
  <mc:AlternateContent xmlns:mc="http://schemas.openxmlformats.org/markup-compatibility/2006">
    <mc:Choice xmlns:p14="http://schemas.microsoft.com/office/powerpoint/2010/main" Requires="p14">
      <p:transition spd="slow" p14:dur="1600" advTm="7743">
        <p:blinds dir="vert"/>
      </p:transition>
    </mc:Choice>
    <mc:Fallback>
      <p:transition spd="slow" advTm="774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 presetClass="mediacall" presetSubtype="0" fill="hold" nodeType="after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2" fill="hold" display="0">
                  <p:stCondLst>
                    <p:cond delay="indefinite"/>
                  </p:stCondLst>
                  <p:endCondLst>
                    <p:cond evt="onStopAudio" delay="0">
                      <p:tgtEl>
                        <p:sldTgt/>
                      </p:tgtEl>
                    </p:cond>
                  </p:endCondLst>
                </p:cTn>
                <p:tgtEl>
                  <p:spTgt spid="5"/>
                </p:tgtEl>
              </p:cMediaNode>
            </p:audio>
          </p:childTnLst>
        </p:cTn>
      </p:par>
    </p:tnLst>
    <p:bldLst>
      <p:bldP spid="3" grpId="0" build="p"/>
    </p:bldLst>
  </p:timing>
  <p:extLst>
    <p:ext uri="{E180D4A7-C9FB-4DFB-919C-405C955672EB}">
      <p14:showEvtLst xmlns:p14="http://schemas.microsoft.com/office/powerpoint/2010/main">
        <p14:playEvt time="1004"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olo 7">
            <a:extLst>
              <a:ext uri="{FF2B5EF4-FFF2-40B4-BE49-F238E27FC236}">
                <a16:creationId xmlns:a16="http://schemas.microsoft.com/office/drawing/2014/main" id="{42047906-4F40-4C55-8B1D-1F178241622F}"/>
              </a:ext>
            </a:extLst>
          </p:cNvPr>
          <p:cNvSpPr>
            <a:spLocks noGrp="1"/>
          </p:cNvSpPr>
          <p:nvPr>
            <p:ph type="title"/>
          </p:nvPr>
        </p:nvSpPr>
        <p:spPr/>
        <p:txBody>
          <a:bodyPr>
            <a:normAutofit/>
          </a:bodyPr>
          <a:lstStyle/>
          <a:p>
            <a:pPr algn="ctr"/>
            <a:r>
              <a:rPr lang="it-IT" sz="4400" dirty="0">
                <a:solidFill>
                  <a:srgbClr val="FFC000"/>
                </a:solidFill>
                <a:latin typeface="Algerian" panose="04020705040A02060702" pitchFamily="82" charset="0"/>
              </a:rPr>
              <a:t>Cos’è il Natale?</a:t>
            </a:r>
          </a:p>
        </p:txBody>
      </p:sp>
      <p:sp>
        <p:nvSpPr>
          <p:cNvPr id="3" name="Sottotitolo 2">
            <a:extLst>
              <a:ext uri="{FF2B5EF4-FFF2-40B4-BE49-F238E27FC236}">
                <a16:creationId xmlns:a16="http://schemas.microsoft.com/office/drawing/2014/main" id="{D5618BE4-5984-496E-AE91-430C6FF0997D}"/>
              </a:ext>
            </a:extLst>
          </p:cNvPr>
          <p:cNvSpPr>
            <a:spLocks noGrp="1"/>
          </p:cNvSpPr>
          <p:nvPr>
            <p:ph type="body" sz="half" idx="2"/>
          </p:nvPr>
        </p:nvSpPr>
        <p:spPr>
          <a:xfrm>
            <a:off x="685800" y="3124200"/>
            <a:ext cx="6873240" cy="1600200"/>
          </a:xfrm>
          <a:noFill/>
          <a:ln w="19050">
            <a:noFill/>
            <a:prstDash val="dash"/>
          </a:ln>
        </p:spPr>
        <p:txBody>
          <a:bodyPr>
            <a:normAutofit/>
          </a:bodyPr>
          <a:lstStyle/>
          <a:p>
            <a:r>
              <a:rPr lang="it-IT" sz="1700" i="1" dirty="0"/>
              <a:t>Il Natale è una delle feste più importanti al mondo. È un traguardo importante per noi: la fine di un anno, il momento dei regali, i riti religiosi e le riunioni di famiglia. Una linea comune per tutte le tradizioni che riguardano questa festa è la contrapposizione tra luce e ombra, la luce del sole, la luce di Gesù, la luce della consacrazione religiosa.</a:t>
            </a:r>
          </a:p>
        </p:txBody>
      </p:sp>
      <p:pic>
        <p:nvPicPr>
          <p:cNvPr id="4" name="Immagine 3">
            <a:extLst>
              <a:ext uri="{FF2B5EF4-FFF2-40B4-BE49-F238E27FC236}">
                <a16:creationId xmlns:a16="http://schemas.microsoft.com/office/drawing/2014/main" id="{D5F0D473-2C7C-4B69-8F8F-431FFDE201E2}"/>
              </a:ext>
            </a:extLst>
          </p:cNvPr>
          <p:cNvPicPr>
            <a:picLocks noChangeAspect="1"/>
          </p:cNvPicPr>
          <p:nvPr/>
        </p:nvPicPr>
        <p:blipFill>
          <a:blip r:embed="rId2"/>
          <a:stretch>
            <a:fillRect/>
          </a:stretch>
        </p:blipFill>
        <p:spPr>
          <a:xfrm>
            <a:off x="1127969" y="2119086"/>
            <a:ext cx="3023403" cy="236338"/>
          </a:xfrm>
          <a:prstGeom prst="rect">
            <a:avLst/>
          </a:prstGeom>
        </p:spPr>
      </p:pic>
      <p:pic>
        <p:nvPicPr>
          <p:cNvPr id="19" name="Segnaposto immagine 18" descr="Immagine che contiene tramonto, natura&#10;&#10;Descrizione generata automaticamente">
            <a:extLst>
              <a:ext uri="{FF2B5EF4-FFF2-40B4-BE49-F238E27FC236}">
                <a16:creationId xmlns:a16="http://schemas.microsoft.com/office/drawing/2014/main" id="{E6338765-67F8-40C5-B0C6-4F9DB927E591}"/>
              </a:ext>
            </a:extLst>
          </p:cNvPr>
          <p:cNvPicPr>
            <a:picLocks noGrp="1" noChangeAspect="1"/>
          </p:cNvPicPr>
          <p:nvPr>
            <p:ph type="pic" idx="1"/>
          </p:nvPr>
        </p:nvPicPr>
        <p:blipFill>
          <a:blip r:embed="rId3"/>
          <a:srcRect l="27818" r="27818"/>
          <a:stretch>
            <a:fillRect/>
          </a:stretch>
        </p:blipFill>
        <p:spPr/>
      </p:pic>
    </p:spTree>
    <p:extLst>
      <p:ext uri="{BB962C8B-B14F-4D97-AF65-F5344CB8AC3E}">
        <p14:creationId xmlns:p14="http://schemas.microsoft.com/office/powerpoint/2010/main" val="1708344820"/>
      </p:ext>
    </p:extLst>
  </p:cSld>
  <p:clrMapOvr>
    <a:masterClrMapping/>
  </p:clrMapOvr>
  <mc:AlternateContent xmlns:mc="http://schemas.openxmlformats.org/markup-compatibility/2006">
    <mc:Choice xmlns:p14="http://schemas.microsoft.com/office/powerpoint/2010/main" Requires="p14">
      <p:transition spd="slow" p14:dur="2000" advTm="13322"/>
    </mc:Choice>
    <mc:Fallback>
      <p:transition spd="slow" advTm="1332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A7DBDEC-16E0-4231-9DA2-56A83C43FA98}"/>
              </a:ext>
            </a:extLst>
          </p:cNvPr>
          <p:cNvSpPr>
            <a:spLocks noGrp="1"/>
          </p:cNvSpPr>
          <p:nvPr>
            <p:ph idx="1"/>
          </p:nvPr>
        </p:nvSpPr>
        <p:spPr>
          <a:xfrm>
            <a:off x="928255" y="1122218"/>
            <a:ext cx="11152909" cy="1814946"/>
          </a:xfrm>
        </p:spPr>
        <p:txBody>
          <a:bodyPr>
            <a:normAutofit/>
          </a:bodyPr>
          <a:lstStyle/>
          <a:p>
            <a:pPr marL="0" indent="0">
              <a:buNone/>
            </a:pPr>
            <a:r>
              <a:rPr lang="it-IT" sz="4400" dirty="0">
                <a:effectLst/>
                <a:latin typeface="Calibri" panose="020F0502020204030204" pitchFamily="34" charset="0"/>
                <a:ea typeface="Calibri" panose="020F0502020204030204" pitchFamily="34" charset="0"/>
                <a:cs typeface="Times New Roman" panose="02020603050405020304" pitchFamily="18" charset="0"/>
              </a:rPr>
              <a:t>La tradizione del Natale induce a riflettere sui valori che la nascita porta con sé:</a:t>
            </a:r>
          </a:p>
        </p:txBody>
      </p:sp>
      <p:sp>
        <p:nvSpPr>
          <p:cNvPr id="4" name="Segnaposto contenuto 2">
            <a:extLst>
              <a:ext uri="{FF2B5EF4-FFF2-40B4-BE49-F238E27FC236}">
                <a16:creationId xmlns:a16="http://schemas.microsoft.com/office/drawing/2014/main" id="{C104F02B-DF6D-49A1-9EF2-642DFC7A79A0}"/>
              </a:ext>
            </a:extLst>
          </p:cNvPr>
          <p:cNvSpPr txBox="1">
            <a:spLocks/>
          </p:cNvSpPr>
          <p:nvPr/>
        </p:nvSpPr>
        <p:spPr>
          <a:xfrm>
            <a:off x="2001982" y="2479964"/>
            <a:ext cx="8582892" cy="41328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buFontTx/>
              <a:buChar char="-"/>
            </a:pPr>
            <a:r>
              <a:rPr lang="it-IT" sz="4400" dirty="0">
                <a:latin typeface="Calibri" panose="020F0502020204030204" pitchFamily="34" charset="0"/>
                <a:ea typeface="Calibri" panose="020F0502020204030204" pitchFamily="34" charset="0"/>
                <a:cs typeface="Times New Roman" panose="02020603050405020304" pitchFamily="18" charset="0"/>
              </a:rPr>
              <a:t>Nascita di </a:t>
            </a:r>
            <a:r>
              <a:rPr lang="it-IT" sz="44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Gesù</a:t>
            </a:r>
            <a:r>
              <a:rPr lang="it-IT" sz="4400" dirty="0">
                <a:latin typeface="Calibri" panose="020F0502020204030204" pitchFamily="34" charset="0"/>
                <a:ea typeface="Calibri" panose="020F0502020204030204" pitchFamily="34" charset="0"/>
                <a:cs typeface="Times New Roman" panose="02020603050405020304" pitchFamily="18" charset="0"/>
              </a:rPr>
              <a:t> nella tradizione cristiana</a:t>
            </a:r>
          </a:p>
          <a:p>
            <a:pPr>
              <a:buFontTx/>
              <a:buChar char="-"/>
            </a:pPr>
            <a:r>
              <a:rPr lang="it-IT" sz="4400" dirty="0">
                <a:latin typeface="Calibri" panose="020F0502020204030204" pitchFamily="34" charset="0"/>
                <a:ea typeface="Calibri" panose="020F0502020204030204" pitchFamily="34" charset="0"/>
                <a:cs typeface="Times New Roman" panose="02020603050405020304" pitchFamily="18" charset="0"/>
              </a:rPr>
              <a:t>Rinascita nella </a:t>
            </a:r>
            <a:r>
              <a:rPr lang="it-IT" sz="44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consacrazione del tempio </a:t>
            </a:r>
            <a:r>
              <a:rPr lang="it-IT" sz="4400" dirty="0">
                <a:latin typeface="Calibri" panose="020F0502020204030204" pitchFamily="34" charset="0"/>
                <a:ea typeface="Calibri" panose="020F0502020204030204" pitchFamily="34" charset="0"/>
                <a:cs typeface="Times New Roman" panose="02020603050405020304" pitchFamily="18" charset="0"/>
              </a:rPr>
              <a:t>nella tradizione ebraica</a:t>
            </a:r>
          </a:p>
          <a:p>
            <a:pPr>
              <a:buFontTx/>
              <a:buChar char="-"/>
            </a:pPr>
            <a:r>
              <a:rPr lang="it-IT" sz="4400" dirty="0">
                <a:latin typeface="Calibri" panose="020F0502020204030204" pitchFamily="34" charset="0"/>
                <a:ea typeface="Calibri" panose="020F0502020204030204" pitchFamily="34" charset="0"/>
                <a:cs typeface="Times New Roman" panose="02020603050405020304" pitchFamily="18" charset="0"/>
              </a:rPr>
              <a:t>Nascita </a:t>
            </a:r>
            <a:r>
              <a:rPr lang="it-IT" sz="44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della luce/sole </a:t>
            </a:r>
            <a:r>
              <a:rPr lang="it-IT" sz="4400" dirty="0">
                <a:latin typeface="Calibri" panose="020F0502020204030204" pitchFamily="34" charset="0"/>
                <a:ea typeface="Calibri" panose="020F0502020204030204" pitchFamily="34" charset="0"/>
                <a:cs typeface="Times New Roman" panose="02020603050405020304" pitchFamily="18" charset="0"/>
              </a:rPr>
              <a:t>nel solstizio d’inverno nella tradizione pagana </a:t>
            </a:r>
            <a:endParaRPr lang="it-IT" sz="4800" dirty="0"/>
          </a:p>
        </p:txBody>
      </p:sp>
    </p:spTree>
    <p:extLst>
      <p:ext uri="{BB962C8B-B14F-4D97-AF65-F5344CB8AC3E}">
        <p14:creationId xmlns:p14="http://schemas.microsoft.com/office/powerpoint/2010/main" val="3461515364"/>
      </p:ext>
    </p:extLst>
  </p:cSld>
  <p:clrMapOvr>
    <a:masterClrMapping/>
  </p:clrMapOvr>
  <mc:AlternateContent xmlns:mc="http://schemas.openxmlformats.org/markup-compatibility/2006">
    <mc:Choice xmlns:p14="http://schemas.microsoft.com/office/powerpoint/2010/main" Requires="p14">
      <p:transition spd="slow" p14:dur="1500" advTm="9076">
        <p:split orient="vert"/>
      </p:transition>
    </mc:Choice>
    <mc:Fallback>
      <p:transition spd="slow" advTm="9076">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2" presetClass="entr" presetSubtype="4" fill="hold" grpId="0" nodeType="after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750" fill="hold"/>
                                        <p:tgtEl>
                                          <p:spTgt spid="4"/>
                                        </p:tgtEl>
                                        <p:attrNameLst>
                                          <p:attrName>ppt_x</p:attrName>
                                        </p:attrNameLst>
                                      </p:cBhvr>
                                      <p:tavLst>
                                        <p:tav tm="0">
                                          <p:val>
                                            <p:strVal val="#ppt_x"/>
                                          </p:val>
                                        </p:tav>
                                        <p:tav tm="100000">
                                          <p:val>
                                            <p:strVal val="#ppt_x"/>
                                          </p:val>
                                        </p:tav>
                                      </p:tavLst>
                                    </p:anim>
                                    <p:anim calcmode="lin" valueType="num">
                                      <p:cBhvr additive="base">
                                        <p:cTn id="14"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4F06CE-7061-4DB4-9FC6-12FD60440418}"/>
              </a:ext>
            </a:extLst>
          </p:cNvPr>
          <p:cNvSpPr>
            <a:spLocks noGrp="1"/>
          </p:cNvSpPr>
          <p:nvPr>
            <p:ph type="title"/>
          </p:nvPr>
        </p:nvSpPr>
        <p:spPr>
          <a:xfrm>
            <a:off x="685800" y="2599793"/>
            <a:ext cx="10820399" cy="955675"/>
          </a:xfrm>
        </p:spPr>
        <p:txBody>
          <a:bodyPr/>
          <a:lstStyle/>
          <a:p>
            <a:pPr algn="ctr"/>
            <a:r>
              <a:rPr lang="it-IT" dirty="0">
                <a:latin typeface="Algerian" panose="04020705040A02060702" pitchFamily="82" charset="0"/>
              </a:rPr>
              <a:t>Il 25 Dicembre nell’antica </a:t>
            </a:r>
            <a:r>
              <a:rPr lang="it-IT" dirty="0" err="1">
                <a:latin typeface="Algerian" panose="04020705040A02060702" pitchFamily="82" charset="0"/>
              </a:rPr>
              <a:t>roma</a:t>
            </a:r>
            <a:endParaRPr lang="it-IT" dirty="0">
              <a:latin typeface="Algerian" panose="04020705040A02060702" pitchFamily="82" charset="0"/>
            </a:endParaRPr>
          </a:p>
        </p:txBody>
      </p:sp>
    </p:spTree>
    <p:extLst>
      <p:ext uri="{BB962C8B-B14F-4D97-AF65-F5344CB8AC3E}">
        <p14:creationId xmlns:p14="http://schemas.microsoft.com/office/powerpoint/2010/main" val="1558912339"/>
      </p:ext>
    </p:extLst>
  </p:cSld>
  <p:clrMapOvr>
    <a:masterClrMapping/>
  </p:clrMapOvr>
  <p:transition spd="med" advTm="3407">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DDF0311-B175-45DA-AF1C-C77903BEF853}"/>
              </a:ext>
            </a:extLst>
          </p:cNvPr>
          <p:cNvSpPr txBox="1"/>
          <p:nvPr/>
        </p:nvSpPr>
        <p:spPr>
          <a:xfrm>
            <a:off x="601709" y="804572"/>
            <a:ext cx="4727674" cy="6268383"/>
          </a:xfrm>
          <a:prstGeom prst="rect">
            <a:avLst/>
          </a:prstGeom>
          <a:noFill/>
        </p:spPr>
        <p:txBody>
          <a:bodyPr wrap="square" rtlCol="0">
            <a:spAutoFit/>
          </a:bodyPr>
          <a:lstStyle/>
          <a:p>
            <a:pPr algn="just">
              <a:lnSpc>
                <a:spcPts val="1950"/>
              </a:lnSpc>
              <a:spcAft>
                <a:spcPts val="1950"/>
              </a:spcAft>
            </a:pPr>
            <a:r>
              <a:rPr lang="it-IT" sz="2000" dirty="0">
                <a:effectLst/>
                <a:latin typeface="+mj-lt"/>
                <a:ea typeface="Times New Roman" panose="02020603050405020304" pitchFamily="18" charset="0"/>
                <a:cs typeface="Aldhabi" panose="01000000000000000000" pitchFamily="2" charset="-78"/>
              </a:rPr>
              <a:t>Il Santo Natale nell’ antica Roma era considerato un calendario ricco di feste, il dicembre dei romani. Si iniziava con gli </a:t>
            </a:r>
            <a:r>
              <a:rPr lang="it-IT" sz="2000" dirty="0" err="1">
                <a:effectLst/>
                <a:latin typeface="+mj-lt"/>
                <a:ea typeface="Times New Roman" panose="02020603050405020304" pitchFamily="18" charset="0"/>
                <a:cs typeface="Aldhabi" panose="01000000000000000000" pitchFamily="2" charset="-78"/>
              </a:rPr>
              <a:t>agonalia</a:t>
            </a:r>
            <a:r>
              <a:rPr lang="it-IT" sz="2000" dirty="0">
                <a:effectLst/>
                <a:latin typeface="+mj-lt"/>
                <a:ea typeface="Times New Roman" panose="02020603050405020304" pitchFamily="18" charset="0"/>
                <a:cs typeface="Aldhabi" panose="01000000000000000000" pitchFamily="2" charset="-78"/>
              </a:rPr>
              <a:t>, si proseguiva con i lunghi festeggiamenti dei </a:t>
            </a:r>
            <a:r>
              <a:rPr lang="it-IT" sz="2000" dirty="0" err="1">
                <a:effectLst/>
                <a:latin typeface="+mj-lt"/>
                <a:ea typeface="Times New Roman" panose="02020603050405020304" pitchFamily="18" charset="0"/>
                <a:cs typeface="Aldhabi" panose="01000000000000000000" pitchFamily="2" charset="-78"/>
              </a:rPr>
              <a:t>saturnalia</a:t>
            </a:r>
            <a:r>
              <a:rPr lang="it-IT" sz="2000" dirty="0">
                <a:effectLst/>
                <a:latin typeface="+mj-lt"/>
                <a:ea typeface="Times New Roman" panose="02020603050405020304" pitchFamily="18" charset="0"/>
                <a:cs typeface="Aldhabi" panose="01000000000000000000" pitchFamily="2" charset="-78"/>
              </a:rPr>
              <a:t> che accompagnavano il solstizio d’inverno ed il trapasso verso il nuovo anno agricolo, per concludersi con lo scambio di doni, le grandi festività gioiose del Dies </a:t>
            </a:r>
            <a:r>
              <a:rPr lang="it-IT" sz="2000" dirty="0" err="1">
                <a:effectLst/>
                <a:latin typeface="+mj-lt"/>
                <a:ea typeface="Times New Roman" panose="02020603050405020304" pitchFamily="18" charset="0"/>
                <a:cs typeface="Aldhabi" panose="01000000000000000000" pitchFamily="2" charset="-78"/>
              </a:rPr>
              <a:t>Natalis</a:t>
            </a:r>
            <a:r>
              <a:rPr lang="it-IT" sz="2000" dirty="0">
                <a:effectLst/>
                <a:latin typeface="+mj-lt"/>
                <a:ea typeface="Times New Roman" panose="02020603050405020304" pitchFamily="18" charset="0"/>
                <a:cs typeface="Aldhabi" panose="01000000000000000000" pitchFamily="2" charset="-78"/>
              </a:rPr>
              <a:t> Soli </a:t>
            </a:r>
            <a:r>
              <a:rPr lang="it-IT" sz="2000" dirty="0" err="1">
                <a:effectLst/>
                <a:latin typeface="+mj-lt"/>
                <a:ea typeface="Times New Roman" panose="02020603050405020304" pitchFamily="18" charset="0"/>
                <a:cs typeface="Aldhabi" panose="01000000000000000000" pitchFamily="2" charset="-78"/>
              </a:rPr>
              <a:t>Invicti</a:t>
            </a:r>
            <a:r>
              <a:rPr lang="it-IT" sz="2000" dirty="0">
                <a:effectLst/>
                <a:latin typeface="+mj-lt"/>
                <a:ea typeface="Times New Roman" panose="02020603050405020304" pitchFamily="18" charset="0"/>
                <a:cs typeface="Aldhabi" panose="01000000000000000000" pitchFamily="2" charset="-78"/>
              </a:rPr>
              <a:t>(la nascita del sole invincibile), il 25 dicembre.</a:t>
            </a:r>
          </a:p>
          <a:p>
            <a:pPr algn="just">
              <a:lnSpc>
                <a:spcPts val="1950"/>
              </a:lnSpc>
              <a:spcAft>
                <a:spcPts val="1950"/>
              </a:spcAft>
            </a:pPr>
            <a:r>
              <a:rPr lang="it-IT" sz="2000" dirty="0">
                <a:effectLst/>
                <a:latin typeface="+mj-lt"/>
                <a:ea typeface="Times New Roman" panose="02020603050405020304" pitchFamily="18" charset="0"/>
                <a:cs typeface="Aldhabi" panose="01000000000000000000" pitchFamily="2" charset="-78"/>
              </a:rPr>
              <a:t>Era il giorno nel quale si festeggiavano le divinità agresti legate al nuovo anno agricolo, al ricordo dell’abbondanza dell’età dell’oro del Padre Saturno, della luce del Sole che riconquista il suo spazio temporale, nel giorno dopo il </a:t>
            </a:r>
            <a:r>
              <a:rPr lang="it-IT" sz="2000" dirty="0" err="1">
                <a:effectLst/>
                <a:latin typeface="+mj-lt"/>
                <a:ea typeface="Times New Roman" panose="02020603050405020304" pitchFamily="18" charset="0"/>
                <a:cs typeface="Aldhabi" panose="01000000000000000000" pitchFamily="2" charset="-78"/>
              </a:rPr>
              <a:t>Solstitium</a:t>
            </a:r>
            <a:r>
              <a:rPr lang="it-IT" sz="2000" dirty="0">
                <a:effectLst/>
                <a:latin typeface="+mj-lt"/>
                <a:ea typeface="Times New Roman" panose="02020603050405020304" pitchFamily="18" charset="0"/>
                <a:cs typeface="Aldhabi" panose="01000000000000000000" pitchFamily="2" charset="-78"/>
              </a:rPr>
              <a:t>.</a:t>
            </a:r>
          </a:p>
          <a:p>
            <a:endParaRPr lang="it-IT" dirty="0"/>
          </a:p>
        </p:txBody>
      </p:sp>
      <p:sp>
        <p:nvSpPr>
          <p:cNvPr id="8" name="CasellaDiTesto 7">
            <a:extLst>
              <a:ext uri="{FF2B5EF4-FFF2-40B4-BE49-F238E27FC236}">
                <a16:creationId xmlns:a16="http://schemas.microsoft.com/office/drawing/2014/main" id="{846FB6FD-13C9-4A56-BE03-1928D9CA48EB}"/>
              </a:ext>
            </a:extLst>
          </p:cNvPr>
          <p:cNvSpPr txBox="1"/>
          <p:nvPr/>
        </p:nvSpPr>
        <p:spPr>
          <a:xfrm>
            <a:off x="5932951" y="4343594"/>
            <a:ext cx="6094520" cy="1631216"/>
          </a:xfrm>
          <a:prstGeom prst="rect">
            <a:avLst/>
          </a:prstGeom>
          <a:noFill/>
        </p:spPr>
        <p:txBody>
          <a:bodyPr wrap="square">
            <a:spAutoFit/>
          </a:bodyPr>
          <a:lstStyle/>
          <a:p>
            <a:pPr algn="just">
              <a:lnSpc>
                <a:spcPts val="1950"/>
              </a:lnSpc>
              <a:spcAft>
                <a:spcPts val="1950"/>
              </a:spcAft>
            </a:pPr>
            <a:r>
              <a:rPr lang="it-IT" sz="1800" dirty="0">
                <a:effectLst/>
                <a:latin typeface="+mj-lt"/>
                <a:ea typeface="Times New Roman" panose="02020603050405020304" pitchFamily="18" charset="0"/>
                <a:cs typeface="Aldhabi" panose="01000000000000000000" pitchFamily="2" charset="-78"/>
              </a:rPr>
              <a:t>Gli antichi ricordano il 25 dicembre, in verità, come giorno natale di tante divinità le cui valenze positive, di buon auspicio si riconoscono anche nella nascita convenzionale di Nostro Signore nella grotta di Betlemme nella notte </a:t>
            </a:r>
            <a:r>
              <a:rPr lang="it-IT" dirty="0">
                <a:latin typeface="+mj-lt"/>
                <a:ea typeface="Times New Roman" panose="02020603050405020304" pitchFamily="18" charset="0"/>
                <a:cs typeface="Aldhabi" panose="01000000000000000000" pitchFamily="2" charset="-78"/>
              </a:rPr>
              <a:t>S</a:t>
            </a:r>
            <a:r>
              <a:rPr lang="it-IT" sz="1800" dirty="0">
                <a:effectLst/>
                <a:latin typeface="+mj-lt"/>
                <a:ea typeface="Times New Roman" panose="02020603050405020304" pitchFamily="18" charset="0"/>
                <a:cs typeface="Aldhabi" panose="01000000000000000000" pitchFamily="2" charset="-78"/>
              </a:rPr>
              <a:t>anta. Le festività del Santo Natale iniziavano il 17 </a:t>
            </a:r>
            <a:r>
              <a:rPr lang="it-IT" dirty="0">
                <a:latin typeface="+mj-lt"/>
                <a:ea typeface="Times New Roman" panose="02020603050405020304" pitchFamily="18" charset="0"/>
                <a:cs typeface="Aldhabi" panose="01000000000000000000" pitchFamily="2" charset="-78"/>
              </a:rPr>
              <a:t>d</a:t>
            </a:r>
            <a:r>
              <a:rPr lang="it-IT" sz="1800" dirty="0">
                <a:effectLst/>
                <a:latin typeface="+mj-lt"/>
                <a:ea typeface="Times New Roman" panose="02020603050405020304" pitchFamily="18" charset="0"/>
                <a:cs typeface="Aldhabi" panose="01000000000000000000" pitchFamily="2" charset="-78"/>
              </a:rPr>
              <a:t>icembre e finivano il 25.</a:t>
            </a:r>
          </a:p>
        </p:txBody>
      </p:sp>
      <p:pic>
        <p:nvPicPr>
          <p:cNvPr id="3" name="Immagine 2" descr="Immagine che contiene testo, persona&#10;&#10;Descrizione generata automaticamente">
            <a:extLst>
              <a:ext uri="{FF2B5EF4-FFF2-40B4-BE49-F238E27FC236}">
                <a16:creationId xmlns:a16="http://schemas.microsoft.com/office/drawing/2014/main" id="{0A23FEBB-CB71-4DDB-A0BD-8AAB51AD8369}"/>
              </a:ext>
            </a:extLst>
          </p:cNvPr>
          <p:cNvPicPr>
            <a:picLocks noChangeAspect="1"/>
          </p:cNvPicPr>
          <p:nvPr/>
        </p:nvPicPr>
        <p:blipFill>
          <a:blip r:embed="rId2"/>
          <a:stretch>
            <a:fillRect/>
          </a:stretch>
        </p:blipFill>
        <p:spPr>
          <a:xfrm>
            <a:off x="5972707" y="804572"/>
            <a:ext cx="5617583" cy="3439643"/>
          </a:xfrm>
          <a:prstGeom prst="rect">
            <a:avLst/>
          </a:prstGeom>
        </p:spPr>
      </p:pic>
    </p:spTree>
    <p:extLst>
      <p:ext uri="{BB962C8B-B14F-4D97-AF65-F5344CB8AC3E}">
        <p14:creationId xmlns:p14="http://schemas.microsoft.com/office/powerpoint/2010/main" val="994647187"/>
      </p:ext>
    </p:extLst>
  </p:cSld>
  <p:clrMapOvr>
    <a:masterClrMapping/>
  </p:clrMapOvr>
  <mc:AlternateContent xmlns:mc="http://schemas.openxmlformats.org/markup-compatibility/2006">
    <mc:Choice xmlns:p14="http://schemas.microsoft.com/office/powerpoint/2010/main" Requires="p14">
      <p:transition spd="slow" p14:dur="1500" advTm="26993">
        <p:split orient="vert"/>
      </p:transition>
    </mc:Choice>
    <mc:Fallback>
      <p:transition spd="slow" advTm="2699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DDF0311-B175-45DA-AF1C-C77903BEF853}"/>
              </a:ext>
            </a:extLst>
          </p:cNvPr>
          <p:cNvSpPr txBox="1"/>
          <p:nvPr/>
        </p:nvSpPr>
        <p:spPr>
          <a:xfrm>
            <a:off x="5665304" y="1023730"/>
            <a:ext cx="5840896" cy="5194955"/>
          </a:xfrm>
          <a:prstGeom prst="rect">
            <a:avLst/>
          </a:prstGeom>
        </p:spPr>
        <p:txBody>
          <a:bodyPr vert="horz" lIns="91440" tIns="45720" rIns="91440" bIns="45720" rtlCol="0">
            <a:normAutofit/>
          </a:bodyPr>
          <a:lstStyle/>
          <a:p>
            <a:pPr indent="-228600" defTabSz="914400">
              <a:lnSpc>
                <a:spcPct val="90000"/>
              </a:lnSpc>
              <a:spcAft>
                <a:spcPts val="1950"/>
              </a:spcAft>
              <a:buFont typeface="Arial" panose="020B0604020202020204" pitchFamily="34" charset="0"/>
              <a:buChar char="•"/>
            </a:pPr>
            <a:r>
              <a:rPr lang="en-US" dirty="0">
                <a:effectLst/>
              </a:rPr>
              <a:t>Nel 274 </a:t>
            </a:r>
            <a:r>
              <a:rPr lang="en-US" dirty="0" err="1">
                <a:effectLst/>
              </a:rPr>
              <a:t>d.C.</a:t>
            </a:r>
            <a:r>
              <a:rPr lang="en-US" dirty="0">
                <a:effectLst/>
              </a:rPr>
              <a:t> fu </a:t>
            </a:r>
            <a:r>
              <a:rPr lang="en-US" dirty="0" err="1">
                <a:effectLst/>
              </a:rPr>
              <a:t>decretata</a:t>
            </a:r>
            <a:r>
              <a:rPr lang="en-US" dirty="0">
                <a:effectLst/>
              </a:rPr>
              <a:t> </a:t>
            </a:r>
            <a:r>
              <a:rPr lang="en-US" dirty="0" err="1">
                <a:effectLst/>
              </a:rPr>
              <a:t>dall’imperatore</a:t>
            </a:r>
            <a:r>
              <a:rPr lang="en-US" dirty="0">
                <a:effectLst/>
              </a:rPr>
              <a:t> </a:t>
            </a:r>
            <a:r>
              <a:rPr lang="en-US" dirty="0" err="1">
                <a:effectLst/>
              </a:rPr>
              <a:t>Aureliano</a:t>
            </a:r>
            <a:r>
              <a:rPr lang="en-US" dirty="0">
                <a:effectLst/>
              </a:rPr>
              <a:t> come </a:t>
            </a:r>
            <a:r>
              <a:rPr lang="en-US" dirty="0" err="1">
                <a:effectLst/>
              </a:rPr>
              <a:t>celebrazione</a:t>
            </a:r>
            <a:r>
              <a:rPr lang="en-US" dirty="0">
                <a:effectLst/>
              </a:rPr>
              <a:t> del </a:t>
            </a:r>
            <a:r>
              <a:rPr lang="en-US" dirty="0" err="1">
                <a:effectLst/>
              </a:rPr>
              <a:t>Solstizio</a:t>
            </a:r>
            <a:r>
              <a:rPr lang="en-US" dirty="0">
                <a:effectLst/>
              </a:rPr>
              <a:t> </a:t>
            </a:r>
            <a:r>
              <a:rPr lang="en-US" dirty="0" err="1">
                <a:effectLst/>
              </a:rPr>
              <a:t>Invernale</a:t>
            </a:r>
            <a:r>
              <a:rPr lang="en-US" dirty="0">
                <a:effectLst/>
              </a:rPr>
              <a:t>, e </a:t>
            </a:r>
            <a:r>
              <a:rPr lang="en-US" dirty="0" err="1">
                <a:effectLst/>
              </a:rPr>
              <a:t>qualche</a:t>
            </a:r>
            <a:r>
              <a:rPr lang="en-US" dirty="0">
                <a:effectLst/>
              </a:rPr>
              <a:t> tempo dopo fu </a:t>
            </a:r>
            <a:r>
              <a:rPr lang="en-US" dirty="0" err="1">
                <a:effectLst/>
              </a:rPr>
              <a:t>cristianizzata</a:t>
            </a:r>
            <a:r>
              <a:rPr lang="en-US" dirty="0">
                <a:effectLst/>
              </a:rPr>
              <a:t> come una data per </a:t>
            </a:r>
            <a:r>
              <a:rPr lang="en-US" dirty="0" err="1">
                <a:effectLst/>
              </a:rPr>
              <a:t>celebrare</a:t>
            </a:r>
            <a:r>
              <a:rPr lang="en-US" dirty="0">
                <a:effectLst/>
              </a:rPr>
              <a:t> la </a:t>
            </a:r>
            <a:r>
              <a:rPr lang="en-US" dirty="0" err="1">
                <a:effectLst/>
              </a:rPr>
              <a:t>nascita</a:t>
            </a:r>
            <a:r>
              <a:rPr lang="en-US" dirty="0">
                <a:effectLst/>
              </a:rPr>
              <a:t> del </a:t>
            </a:r>
            <a:r>
              <a:rPr lang="en-US" dirty="0" err="1">
                <a:effectLst/>
              </a:rPr>
              <a:t>Figlio</a:t>
            </a:r>
            <a:r>
              <a:rPr lang="en-US" dirty="0">
                <a:effectLst/>
              </a:rPr>
              <a:t> </a:t>
            </a:r>
            <a:r>
              <a:rPr lang="en-US" dirty="0" err="1">
                <a:effectLst/>
              </a:rPr>
              <a:t>della</a:t>
            </a:r>
            <a:r>
              <a:rPr lang="en-US" dirty="0">
                <a:effectLst/>
              </a:rPr>
              <a:t> Luce.</a:t>
            </a:r>
          </a:p>
          <a:p>
            <a:pPr indent="-228600" defTabSz="914400">
              <a:lnSpc>
                <a:spcPct val="90000"/>
              </a:lnSpc>
              <a:spcAft>
                <a:spcPts val="1950"/>
              </a:spcAft>
              <a:buFont typeface="Arial" panose="020B0604020202020204" pitchFamily="34" charset="0"/>
              <a:buChar char="•"/>
            </a:pPr>
            <a:r>
              <a:rPr lang="en-US" dirty="0" err="1">
                <a:effectLst/>
              </a:rPr>
              <a:t>L’Editto</a:t>
            </a:r>
            <a:r>
              <a:rPr lang="en-US" dirty="0">
                <a:effectLst/>
              </a:rPr>
              <a:t> di Costantino </a:t>
            </a:r>
            <a:r>
              <a:rPr lang="en-US" dirty="0" err="1">
                <a:effectLst/>
              </a:rPr>
              <a:t>nel</a:t>
            </a:r>
            <a:r>
              <a:rPr lang="en-US" dirty="0">
                <a:effectLst/>
              </a:rPr>
              <a:t> 313 </a:t>
            </a:r>
            <a:r>
              <a:rPr lang="en-US" dirty="0" err="1">
                <a:effectLst/>
              </a:rPr>
              <a:t>d.C.</a:t>
            </a:r>
            <a:r>
              <a:rPr lang="en-US" dirty="0">
                <a:effectLst/>
              </a:rPr>
              <a:t>, </a:t>
            </a:r>
            <a:r>
              <a:rPr lang="en-US" dirty="0" err="1">
                <a:effectLst/>
              </a:rPr>
              <a:t>che</a:t>
            </a:r>
            <a:r>
              <a:rPr lang="en-US" dirty="0">
                <a:effectLst/>
              </a:rPr>
              <a:t> </a:t>
            </a:r>
            <a:r>
              <a:rPr lang="en-US" dirty="0" err="1">
                <a:effectLst/>
              </a:rPr>
              <a:t>sanciva</a:t>
            </a:r>
            <a:r>
              <a:rPr lang="en-US" dirty="0">
                <a:effectLst/>
              </a:rPr>
              <a:t> la </a:t>
            </a:r>
            <a:r>
              <a:rPr lang="en-US" dirty="0" err="1">
                <a:effectLst/>
              </a:rPr>
              <a:t>tolleranza</a:t>
            </a:r>
            <a:r>
              <a:rPr lang="en-US" dirty="0">
                <a:effectLst/>
              </a:rPr>
              <a:t> </a:t>
            </a:r>
            <a:r>
              <a:rPr lang="en-US" dirty="0" err="1">
                <a:effectLst/>
              </a:rPr>
              <a:t>tra</a:t>
            </a:r>
            <a:r>
              <a:rPr lang="en-US" dirty="0">
                <a:effectLst/>
              </a:rPr>
              <a:t> le </a:t>
            </a:r>
            <a:r>
              <a:rPr lang="en-US" dirty="0" err="1">
                <a:effectLst/>
              </a:rPr>
              <a:t>religioni</a:t>
            </a:r>
            <a:r>
              <a:rPr lang="en-US" dirty="0">
                <a:effectLst/>
              </a:rPr>
              <a:t> </a:t>
            </a:r>
            <a:r>
              <a:rPr lang="en-US" dirty="0" err="1">
                <a:effectLst/>
              </a:rPr>
              <a:t>presenti</a:t>
            </a:r>
            <a:r>
              <a:rPr lang="en-US" dirty="0">
                <a:effectLst/>
              </a:rPr>
              <a:t> </a:t>
            </a:r>
            <a:r>
              <a:rPr lang="en-US" dirty="0" err="1">
                <a:effectLst/>
              </a:rPr>
              <a:t>nel</a:t>
            </a:r>
            <a:r>
              <a:rPr lang="en-US" dirty="0">
                <a:effectLst/>
              </a:rPr>
              <a:t> </a:t>
            </a:r>
            <a:r>
              <a:rPr lang="en-US" dirty="0" err="1">
                <a:effectLst/>
              </a:rPr>
              <a:t>territorio</a:t>
            </a:r>
            <a:r>
              <a:rPr lang="en-US" dirty="0">
                <a:effectLst/>
              </a:rPr>
              <a:t> </a:t>
            </a:r>
            <a:r>
              <a:rPr lang="en-US" dirty="0" err="1">
                <a:effectLst/>
              </a:rPr>
              <a:t>dell’impero</a:t>
            </a:r>
            <a:r>
              <a:rPr lang="en-US" dirty="0">
                <a:effectLst/>
              </a:rPr>
              <a:t> </a:t>
            </a:r>
            <a:r>
              <a:rPr lang="en-US" dirty="0" err="1">
                <a:effectLst/>
              </a:rPr>
              <a:t>romano</a:t>
            </a:r>
            <a:r>
              <a:rPr lang="en-US" dirty="0">
                <a:effectLst/>
              </a:rPr>
              <a:t>, e </a:t>
            </a:r>
            <a:r>
              <a:rPr lang="en-US" dirty="0" err="1">
                <a:effectLst/>
              </a:rPr>
              <a:t>l’Editto</a:t>
            </a:r>
            <a:r>
              <a:rPr lang="en-US" dirty="0">
                <a:effectLst/>
              </a:rPr>
              <a:t> di </a:t>
            </a:r>
            <a:r>
              <a:rPr lang="en-US" dirty="0" err="1">
                <a:effectLst/>
              </a:rPr>
              <a:t>Tessalonica</a:t>
            </a:r>
            <a:r>
              <a:rPr lang="en-US" dirty="0">
                <a:effectLst/>
              </a:rPr>
              <a:t> </a:t>
            </a:r>
            <a:r>
              <a:rPr lang="en-US" dirty="0" err="1">
                <a:effectLst/>
              </a:rPr>
              <a:t>nel</a:t>
            </a:r>
            <a:r>
              <a:rPr lang="en-US" dirty="0">
                <a:effectLst/>
              </a:rPr>
              <a:t> 380 </a:t>
            </a:r>
            <a:r>
              <a:rPr lang="en-US" dirty="0" err="1">
                <a:effectLst/>
              </a:rPr>
              <a:t>d.C.</a:t>
            </a:r>
            <a:r>
              <a:rPr lang="en-US" dirty="0">
                <a:effectLst/>
              </a:rPr>
              <a:t>, </a:t>
            </a:r>
            <a:r>
              <a:rPr lang="en-US" dirty="0" err="1">
                <a:effectLst/>
              </a:rPr>
              <a:t>che</a:t>
            </a:r>
            <a:r>
              <a:rPr lang="en-US" dirty="0">
                <a:effectLst/>
              </a:rPr>
              <a:t> </a:t>
            </a:r>
            <a:r>
              <a:rPr lang="en-US" dirty="0" err="1">
                <a:effectLst/>
              </a:rPr>
              <a:t>dichiarava</a:t>
            </a:r>
            <a:r>
              <a:rPr lang="en-US" dirty="0">
                <a:effectLst/>
              </a:rPr>
              <a:t> il </a:t>
            </a:r>
            <a:r>
              <a:rPr lang="en-US" dirty="0" err="1">
                <a:effectLst/>
              </a:rPr>
              <a:t>Cristianesimo</a:t>
            </a:r>
            <a:r>
              <a:rPr lang="en-US" dirty="0">
                <a:effectLst/>
              </a:rPr>
              <a:t> </a:t>
            </a:r>
            <a:r>
              <a:rPr lang="en-US" dirty="0" err="1">
                <a:effectLst/>
              </a:rPr>
              <a:t>religione</a:t>
            </a:r>
            <a:r>
              <a:rPr lang="en-US" dirty="0">
                <a:effectLst/>
              </a:rPr>
              <a:t> </a:t>
            </a:r>
            <a:r>
              <a:rPr lang="en-US" dirty="0" err="1">
                <a:effectLst/>
              </a:rPr>
              <a:t>ufficiale</a:t>
            </a:r>
            <a:r>
              <a:rPr lang="en-US" dirty="0">
                <a:effectLst/>
              </a:rPr>
              <a:t> </a:t>
            </a:r>
            <a:r>
              <a:rPr lang="en-US" dirty="0" err="1">
                <a:effectLst/>
              </a:rPr>
              <a:t>dell’impero</a:t>
            </a:r>
            <a:r>
              <a:rPr lang="en-US" dirty="0">
                <a:effectLst/>
              </a:rPr>
              <a:t>, </a:t>
            </a:r>
            <a:r>
              <a:rPr lang="en-US" dirty="0" err="1">
                <a:effectLst/>
              </a:rPr>
              <a:t>misero</a:t>
            </a:r>
            <a:r>
              <a:rPr lang="en-US" dirty="0">
                <a:effectLst/>
              </a:rPr>
              <a:t> la </a:t>
            </a:r>
            <a:r>
              <a:rPr lang="en-US" dirty="0" err="1">
                <a:effectLst/>
              </a:rPr>
              <a:t>parola</a:t>
            </a:r>
            <a:r>
              <a:rPr lang="en-US" dirty="0">
                <a:effectLst/>
              </a:rPr>
              <a:t> fine </a:t>
            </a:r>
            <a:r>
              <a:rPr lang="en-US" dirty="0" err="1">
                <a:effectLst/>
              </a:rPr>
              <a:t>alla</a:t>
            </a:r>
            <a:r>
              <a:rPr lang="en-US" dirty="0">
                <a:effectLst/>
              </a:rPr>
              <a:t> </a:t>
            </a:r>
            <a:r>
              <a:rPr lang="en-US" dirty="0" err="1">
                <a:effectLst/>
              </a:rPr>
              <a:t>celebrazione</a:t>
            </a:r>
            <a:r>
              <a:rPr lang="en-US" dirty="0">
                <a:effectLst/>
              </a:rPr>
              <a:t> </a:t>
            </a:r>
            <a:r>
              <a:rPr lang="en-US" dirty="0" err="1">
                <a:effectLst/>
              </a:rPr>
              <a:t>pagana</a:t>
            </a:r>
            <a:r>
              <a:rPr lang="en-US" dirty="0">
                <a:effectLst/>
              </a:rPr>
              <a:t>. </a:t>
            </a:r>
            <a:r>
              <a:rPr lang="en-US" dirty="0" err="1">
                <a:effectLst/>
              </a:rPr>
              <a:t>Molti</a:t>
            </a:r>
            <a:r>
              <a:rPr lang="en-US" dirty="0">
                <a:effectLst/>
              </a:rPr>
              <a:t> </a:t>
            </a:r>
            <a:r>
              <a:rPr lang="en-US" dirty="0" err="1">
                <a:effectLst/>
              </a:rPr>
              <a:t>sono</a:t>
            </a:r>
            <a:r>
              <a:rPr lang="en-US" dirty="0">
                <a:effectLst/>
              </a:rPr>
              <a:t> </a:t>
            </a:r>
            <a:r>
              <a:rPr lang="en-US" dirty="0" err="1">
                <a:effectLst/>
              </a:rPr>
              <a:t>i</a:t>
            </a:r>
            <a:r>
              <a:rPr lang="en-US" dirty="0">
                <a:effectLst/>
              </a:rPr>
              <a:t> </a:t>
            </a:r>
            <a:r>
              <a:rPr lang="en-US" dirty="0" err="1">
                <a:effectLst/>
              </a:rPr>
              <a:t>parallelismi</a:t>
            </a:r>
            <a:r>
              <a:rPr lang="en-US" dirty="0">
                <a:effectLst/>
              </a:rPr>
              <a:t> </a:t>
            </a:r>
            <a:r>
              <a:rPr lang="en-US" dirty="0" err="1">
                <a:effectLst/>
              </a:rPr>
              <a:t>tra</a:t>
            </a:r>
            <a:r>
              <a:rPr lang="en-US" dirty="0">
                <a:effectLst/>
              </a:rPr>
              <a:t> la </a:t>
            </a:r>
            <a:r>
              <a:rPr lang="en-US" dirty="0" err="1">
                <a:effectLst/>
              </a:rPr>
              <a:t>tradizione</a:t>
            </a:r>
            <a:r>
              <a:rPr lang="en-US" dirty="0">
                <a:effectLst/>
              </a:rPr>
              <a:t> </a:t>
            </a:r>
            <a:r>
              <a:rPr lang="en-US" dirty="0" err="1">
                <a:effectLst/>
              </a:rPr>
              <a:t>romana</a:t>
            </a:r>
            <a:r>
              <a:rPr lang="en-US" dirty="0">
                <a:effectLst/>
              </a:rPr>
              <a:t> e </a:t>
            </a:r>
            <a:r>
              <a:rPr lang="en-US" dirty="0" err="1">
                <a:effectLst/>
              </a:rPr>
              <a:t>quella</a:t>
            </a:r>
            <a:r>
              <a:rPr lang="en-US" dirty="0">
                <a:effectLst/>
              </a:rPr>
              <a:t> </a:t>
            </a:r>
            <a:r>
              <a:rPr lang="en-US" dirty="0" err="1">
                <a:effectLst/>
              </a:rPr>
              <a:t>contemporanea</a:t>
            </a:r>
            <a:r>
              <a:rPr lang="en-US" dirty="0"/>
              <a:t> ad </a:t>
            </a:r>
            <a:r>
              <a:rPr lang="en-US" dirty="0" err="1"/>
              <a:t>esempio</a:t>
            </a:r>
            <a:r>
              <a:rPr lang="en-US" dirty="0">
                <a:effectLst/>
              </a:rPr>
              <a:t> le </a:t>
            </a:r>
            <a:r>
              <a:rPr lang="en-US" dirty="0" err="1">
                <a:effectLst/>
              </a:rPr>
              <a:t>luminarie</a:t>
            </a:r>
            <a:r>
              <a:rPr lang="en-US" dirty="0">
                <a:effectLst/>
              </a:rPr>
              <a:t> e </a:t>
            </a:r>
            <a:r>
              <a:rPr lang="en-US" dirty="0" err="1">
                <a:effectLst/>
              </a:rPr>
              <a:t>l’accessione</a:t>
            </a:r>
            <a:r>
              <a:rPr lang="en-US" dirty="0">
                <a:effectLst/>
              </a:rPr>
              <a:t> </a:t>
            </a:r>
            <a:r>
              <a:rPr lang="en-US" dirty="0" err="1">
                <a:effectLst/>
              </a:rPr>
              <a:t>delle</a:t>
            </a:r>
            <a:r>
              <a:rPr lang="en-US" dirty="0">
                <a:effectLst/>
              </a:rPr>
              <a:t> </a:t>
            </a:r>
            <a:r>
              <a:rPr lang="en-US" dirty="0" err="1">
                <a:effectLst/>
              </a:rPr>
              <a:t>candele</a:t>
            </a:r>
            <a:r>
              <a:rPr lang="en-US" dirty="0">
                <a:effectLst/>
              </a:rPr>
              <a:t> </a:t>
            </a:r>
            <a:r>
              <a:rPr lang="en-US" dirty="0" err="1">
                <a:effectLst/>
              </a:rPr>
              <a:t>attorno</a:t>
            </a:r>
            <a:r>
              <a:rPr lang="en-US" dirty="0">
                <a:effectLst/>
              </a:rPr>
              <a:t> al </a:t>
            </a:r>
            <a:r>
              <a:rPr lang="en-US" dirty="0" err="1">
                <a:effectLst/>
              </a:rPr>
              <a:t>tempio</a:t>
            </a:r>
            <a:r>
              <a:rPr lang="en-US" dirty="0">
                <a:effectLst/>
              </a:rPr>
              <a:t> </a:t>
            </a:r>
            <a:r>
              <a:rPr lang="en-US" dirty="0" err="1">
                <a:effectLst/>
              </a:rPr>
              <a:t>consacrato</a:t>
            </a:r>
            <a:r>
              <a:rPr lang="en-US" dirty="0">
                <a:effectLst/>
              </a:rPr>
              <a:t> </a:t>
            </a:r>
            <a:r>
              <a:rPr lang="en-US" dirty="0" err="1">
                <a:effectLst/>
              </a:rPr>
              <a:t>alla</a:t>
            </a:r>
            <a:r>
              <a:rPr lang="en-US" dirty="0">
                <a:effectLst/>
              </a:rPr>
              <a:t> </a:t>
            </a:r>
            <a:r>
              <a:rPr lang="en-US" dirty="0" err="1">
                <a:effectLst/>
              </a:rPr>
              <a:t>divinità</a:t>
            </a:r>
            <a:r>
              <a:rPr lang="en-US" dirty="0"/>
              <a:t>: </a:t>
            </a:r>
            <a:r>
              <a:rPr lang="en-US" dirty="0" err="1"/>
              <a:t>n</a:t>
            </a:r>
            <a:r>
              <a:rPr lang="en-US" dirty="0" err="1">
                <a:effectLst/>
              </a:rPr>
              <a:t>ei</a:t>
            </a:r>
            <a:r>
              <a:rPr lang="en-US" dirty="0">
                <a:effectLst/>
              </a:rPr>
              <a:t> </a:t>
            </a:r>
            <a:r>
              <a:rPr lang="en-US" dirty="0" err="1">
                <a:effectLst/>
              </a:rPr>
              <a:t>paesi</a:t>
            </a:r>
            <a:r>
              <a:rPr lang="en-US" dirty="0">
                <a:effectLst/>
              </a:rPr>
              <a:t> di </a:t>
            </a:r>
            <a:r>
              <a:rPr lang="en-US" dirty="0" err="1">
                <a:effectLst/>
              </a:rPr>
              <a:t>tradizione</a:t>
            </a:r>
            <a:r>
              <a:rPr lang="en-US" dirty="0">
                <a:effectLst/>
              </a:rPr>
              <a:t> </a:t>
            </a:r>
            <a:r>
              <a:rPr lang="en-US" dirty="0" err="1">
                <a:effectLst/>
              </a:rPr>
              <a:t>cattolica</a:t>
            </a:r>
            <a:r>
              <a:rPr lang="en-US" dirty="0">
                <a:effectLst/>
              </a:rPr>
              <a:t>, </a:t>
            </a:r>
            <a:r>
              <a:rPr lang="en-US" dirty="0" err="1">
                <a:effectLst/>
              </a:rPr>
              <a:t>candele</a:t>
            </a:r>
            <a:r>
              <a:rPr lang="en-US" dirty="0">
                <a:effectLst/>
              </a:rPr>
              <a:t> e </a:t>
            </a:r>
            <a:r>
              <a:rPr lang="en-US" dirty="0" err="1">
                <a:effectLst/>
              </a:rPr>
              <a:t>luminarie</a:t>
            </a:r>
            <a:r>
              <a:rPr lang="en-US" dirty="0">
                <a:effectLst/>
              </a:rPr>
              <a:t> </a:t>
            </a:r>
            <a:r>
              <a:rPr lang="en-US" dirty="0" err="1">
                <a:effectLst/>
              </a:rPr>
              <a:t>sono</a:t>
            </a:r>
            <a:r>
              <a:rPr lang="en-US" dirty="0">
                <a:effectLst/>
              </a:rPr>
              <a:t> </a:t>
            </a:r>
            <a:r>
              <a:rPr lang="en-US" dirty="0" err="1">
                <a:effectLst/>
              </a:rPr>
              <a:t>sicuramente</a:t>
            </a:r>
            <a:r>
              <a:rPr lang="en-US" dirty="0">
                <a:effectLst/>
              </a:rPr>
              <a:t> un </a:t>
            </a:r>
            <a:r>
              <a:rPr lang="en-US" dirty="0" err="1">
                <a:effectLst/>
              </a:rPr>
              <a:t>aspetto</a:t>
            </a:r>
            <a:r>
              <a:rPr lang="en-US" dirty="0">
                <a:effectLst/>
              </a:rPr>
              <a:t> </a:t>
            </a:r>
            <a:r>
              <a:rPr lang="en-US" dirty="0" err="1">
                <a:effectLst/>
              </a:rPr>
              <a:t>rilevante</a:t>
            </a:r>
            <a:r>
              <a:rPr lang="en-US" dirty="0">
                <a:effectLst/>
              </a:rPr>
              <a:t> </a:t>
            </a:r>
            <a:r>
              <a:rPr lang="en-US" dirty="0" err="1">
                <a:effectLst/>
              </a:rPr>
              <a:t>della</a:t>
            </a:r>
            <a:r>
              <a:rPr lang="en-US" dirty="0">
                <a:effectLst/>
              </a:rPr>
              <a:t> </a:t>
            </a:r>
            <a:r>
              <a:rPr lang="en-US" dirty="0" err="1">
                <a:effectLst/>
              </a:rPr>
              <a:t>celebrazione</a:t>
            </a:r>
            <a:r>
              <a:rPr lang="en-US" dirty="0">
                <a:effectLst/>
              </a:rPr>
              <a:t> </a:t>
            </a:r>
            <a:r>
              <a:rPr lang="en-US" dirty="0" err="1">
                <a:effectLst/>
              </a:rPr>
              <a:t>natalizia</a:t>
            </a:r>
            <a:r>
              <a:rPr lang="en-US" dirty="0">
                <a:effectLst/>
              </a:rPr>
              <a:t>, </a:t>
            </a:r>
            <a:r>
              <a:rPr lang="en-US" dirty="0" err="1">
                <a:effectLst/>
              </a:rPr>
              <a:t>sia</a:t>
            </a:r>
            <a:r>
              <a:rPr lang="en-US" dirty="0">
                <a:effectLst/>
              </a:rPr>
              <a:t> da un punto di vista </a:t>
            </a:r>
            <a:r>
              <a:rPr lang="en-US" dirty="0" err="1">
                <a:effectLst/>
              </a:rPr>
              <a:t>sacro</a:t>
            </a:r>
            <a:r>
              <a:rPr lang="en-US" dirty="0">
                <a:effectLst/>
              </a:rPr>
              <a:t> </a:t>
            </a:r>
            <a:r>
              <a:rPr lang="en-US" dirty="0" err="1">
                <a:effectLst/>
              </a:rPr>
              <a:t>che</a:t>
            </a:r>
            <a:r>
              <a:rPr lang="en-US" dirty="0">
                <a:effectLst/>
              </a:rPr>
              <a:t> da uno </a:t>
            </a:r>
            <a:r>
              <a:rPr lang="en-US" dirty="0" err="1">
                <a:effectLst/>
              </a:rPr>
              <a:t>profano</a:t>
            </a:r>
            <a:r>
              <a:rPr lang="en-US" dirty="0">
                <a:effectLst/>
              </a:rPr>
              <a:t>.</a:t>
            </a:r>
          </a:p>
          <a:p>
            <a:pPr indent="-228600" defTabSz="914400">
              <a:lnSpc>
                <a:spcPct val="90000"/>
              </a:lnSpc>
              <a:buFont typeface="Arial" panose="020B0604020202020204" pitchFamily="34" charset="0"/>
              <a:buChar char="•"/>
            </a:pPr>
            <a:endParaRPr lang="en-US" sz="1500" dirty="0"/>
          </a:p>
        </p:txBody>
      </p:sp>
      <p:sp>
        <p:nvSpPr>
          <p:cNvPr id="6" name="CasellaDiTesto 5">
            <a:extLst>
              <a:ext uri="{FF2B5EF4-FFF2-40B4-BE49-F238E27FC236}">
                <a16:creationId xmlns:a16="http://schemas.microsoft.com/office/drawing/2014/main" id="{58C38ACC-DBEE-4B62-A0B5-6396E6F28307}"/>
              </a:ext>
            </a:extLst>
          </p:cNvPr>
          <p:cNvSpPr txBox="1"/>
          <p:nvPr/>
        </p:nvSpPr>
        <p:spPr>
          <a:xfrm>
            <a:off x="8651631" y="6236677"/>
            <a:ext cx="3455488" cy="369332"/>
          </a:xfrm>
          <a:prstGeom prst="rect">
            <a:avLst/>
          </a:prstGeom>
          <a:noFill/>
        </p:spPr>
        <p:txBody>
          <a:bodyPr wrap="square" rtlCol="0">
            <a:spAutoFit/>
          </a:bodyPr>
          <a:lstStyle/>
          <a:p>
            <a:pPr>
              <a:spcAft>
                <a:spcPts val="600"/>
              </a:spcAft>
            </a:pPr>
            <a:r>
              <a:rPr lang="it-IT" dirty="0"/>
              <a:t>Fonte: </a:t>
            </a:r>
            <a:r>
              <a:rPr lang="it-IT">
                <a:effectLst/>
                <a:latin typeface="Tahoma" panose="020B0604030504040204" pitchFamily="34" charset="0"/>
                <a:ea typeface="Times New Roman" panose="02020603050405020304" pitchFamily="18" charset="0"/>
              </a:rPr>
              <a:t>www.rooma-artigiana.it </a:t>
            </a:r>
            <a:endParaRPr lang="it-IT"/>
          </a:p>
        </p:txBody>
      </p:sp>
      <p:sp>
        <p:nvSpPr>
          <p:cNvPr id="9" name="CasellaDiTesto 8">
            <a:extLst>
              <a:ext uri="{FF2B5EF4-FFF2-40B4-BE49-F238E27FC236}">
                <a16:creationId xmlns:a16="http://schemas.microsoft.com/office/drawing/2014/main" id="{08FE74F8-499F-41D6-B4C0-A09CAB6094C9}"/>
              </a:ext>
            </a:extLst>
          </p:cNvPr>
          <p:cNvSpPr txBox="1"/>
          <p:nvPr/>
        </p:nvSpPr>
        <p:spPr>
          <a:xfrm>
            <a:off x="84882" y="6431947"/>
            <a:ext cx="3455488" cy="369332"/>
          </a:xfrm>
          <a:prstGeom prst="rect">
            <a:avLst/>
          </a:prstGeom>
          <a:noFill/>
        </p:spPr>
        <p:txBody>
          <a:bodyPr wrap="square" rtlCol="0">
            <a:spAutoFit/>
          </a:bodyPr>
          <a:lstStyle/>
          <a:p>
            <a:pPr>
              <a:spcAft>
                <a:spcPts val="600"/>
              </a:spcAft>
            </a:pPr>
            <a:r>
              <a:rPr lang="it-IT" dirty="0"/>
              <a:t>Edoardo Frizzo </a:t>
            </a:r>
          </a:p>
        </p:txBody>
      </p:sp>
      <p:pic>
        <p:nvPicPr>
          <p:cNvPr id="5" name="Immagine 4" descr="Immagine che contiene mappa&#10;&#10;Descrizione generata automaticamente">
            <a:extLst>
              <a:ext uri="{FF2B5EF4-FFF2-40B4-BE49-F238E27FC236}">
                <a16:creationId xmlns:a16="http://schemas.microsoft.com/office/drawing/2014/main" id="{F7D2923E-F0D9-4266-A044-69D1A67E612A}"/>
              </a:ext>
            </a:extLst>
          </p:cNvPr>
          <p:cNvPicPr>
            <a:picLocks noChangeAspect="1"/>
          </p:cNvPicPr>
          <p:nvPr/>
        </p:nvPicPr>
        <p:blipFill>
          <a:blip r:embed="rId2"/>
          <a:stretch>
            <a:fillRect/>
          </a:stretch>
        </p:blipFill>
        <p:spPr>
          <a:xfrm>
            <a:off x="514425" y="1549901"/>
            <a:ext cx="4987636" cy="3300395"/>
          </a:xfrm>
          <a:prstGeom prst="rect">
            <a:avLst/>
          </a:prstGeom>
        </p:spPr>
      </p:pic>
    </p:spTree>
    <p:extLst>
      <p:ext uri="{BB962C8B-B14F-4D97-AF65-F5344CB8AC3E}">
        <p14:creationId xmlns:p14="http://schemas.microsoft.com/office/powerpoint/2010/main" val="2371381133"/>
      </p:ext>
    </p:extLst>
  </p:cSld>
  <p:clrMapOvr>
    <a:masterClrMapping/>
  </p:clrMapOvr>
  <mc:AlternateContent xmlns:mc="http://schemas.openxmlformats.org/markup-compatibility/2006">
    <mc:Choice xmlns:p14="http://schemas.microsoft.com/office/powerpoint/2010/main" Requires="p14">
      <p:transition spd="slow" p14:dur="1500" advTm="23813">
        <p:split orient="vert"/>
      </p:transition>
    </mc:Choice>
    <mc:Fallback>
      <p:transition spd="slow" advTm="2381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DDF0311-B175-45DA-AF1C-C77903BEF853}"/>
              </a:ext>
            </a:extLst>
          </p:cNvPr>
          <p:cNvSpPr txBox="1"/>
          <p:nvPr/>
        </p:nvSpPr>
        <p:spPr>
          <a:xfrm>
            <a:off x="677333" y="2194560"/>
            <a:ext cx="5816600" cy="4024125"/>
          </a:xfrm>
          <a:prstGeom prst="rect">
            <a:avLst/>
          </a:prstGeom>
        </p:spPr>
        <p:txBody>
          <a:bodyPr vert="horz" lIns="91440" tIns="45720" rIns="91440" bIns="45720" rtlCol="0">
            <a:normAutofit/>
          </a:bodyPr>
          <a:lstStyle/>
          <a:p>
            <a:pPr indent="-228600" defTabSz="914400">
              <a:lnSpc>
                <a:spcPct val="90000"/>
              </a:lnSpc>
              <a:spcAft>
                <a:spcPts val="1000"/>
              </a:spcAft>
              <a:buFont typeface="Arial" panose="020B0604020202020204" pitchFamily="34" charset="0"/>
              <a:buChar char="•"/>
            </a:pPr>
            <a:r>
              <a:rPr lang="en-US" sz="1400">
                <a:effectLst/>
              </a:rPr>
              <a:t>I romani celebravano i "Saturnali" che erano una festa che rappresentava il solstizio d'inverno e onorava Saturno, dio del sole e del fuoco. In origine essi venivano celebrati tra il 17 e il 23 dicembre, quando il sole era più basso nel cielo così le giornate si allungavano. Questo simboleggiava la crescita.</a:t>
            </a:r>
          </a:p>
          <a:p>
            <a:pPr indent="-228600" defTabSz="914400">
              <a:lnSpc>
                <a:spcPct val="90000"/>
              </a:lnSpc>
              <a:spcAft>
                <a:spcPts val="1000"/>
              </a:spcAft>
              <a:buFont typeface="Arial" panose="020B0604020202020204" pitchFamily="34" charset="0"/>
              <a:buChar char="•"/>
            </a:pPr>
            <a:r>
              <a:rPr lang="en-US" sz="1400">
                <a:effectLst/>
              </a:rPr>
              <a:t>In questo periodo dell'anno, i contadini e gli schiavi potevano rimandare il lavoro quotidiano. I romani usavano visitare i familiari e amici, scambiavano regali e celebravano grandi banchetti pubblici. Durante queste feste, che si prolungavano per sette giorni, gli schiavi godevano di una grande permissività: potevano indossare i vestiti dei loro padroni ed essere curati da questi senza ricevere alcuna punizione. </a:t>
            </a:r>
          </a:p>
          <a:p>
            <a:pPr indent="-228600" defTabSz="914400">
              <a:lnSpc>
                <a:spcPct val="90000"/>
              </a:lnSpc>
              <a:spcAft>
                <a:spcPts val="1000"/>
              </a:spcAft>
              <a:buFont typeface="Arial" panose="020B0604020202020204" pitchFamily="34" charset="0"/>
              <a:buChar char="•"/>
            </a:pPr>
            <a:r>
              <a:rPr lang="en-US" sz="1400">
                <a:effectLst/>
              </a:rPr>
              <a:t>I romani celebravano anche il 25 dicembre per il Natalis Solis Invicti e per onorare la nascita di Apollo.</a:t>
            </a:r>
            <a:br>
              <a:rPr lang="en-US" sz="1400">
                <a:effectLst/>
              </a:rPr>
            </a:br>
            <a:r>
              <a:rPr lang="en-US" sz="1400">
                <a:effectLst/>
              </a:rPr>
              <a:t>Quando Giulio Cesare introdusse il suo calendario nell'anno 45 a. C., il 25 dicembre si dovette collocare tra il 21 e il 22 dicembre del nostro calendario gregoriano. Di questa festa, si prese l'idea del 25 dicembre come data della nascita di Gesù Cristo.</a:t>
            </a:r>
          </a:p>
        </p:txBody>
      </p:sp>
      <p:pic>
        <p:nvPicPr>
          <p:cNvPr id="6" name="Immagine 5" descr="Immagine che contiene testo, persona, gruppo, persone&#10;&#10;Descrizione generata automaticamente">
            <a:extLst>
              <a:ext uri="{FF2B5EF4-FFF2-40B4-BE49-F238E27FC236}">
                <a16:creationId xmlns:a16="http://schemas.microsoft.com/office/drawing/2014/main" id="{0AE6294F-C97C-4591-8D80-EDBB50B3CD94}"/>
              </a:ext>
            </a:extLst>
          </p:cNvPr>
          <p:cNvPicPr>
            <a:picLocks noChangeAspect="1"/>
          </p:cNvPicPr>
          <p:nvPr/>
        </p:nvPicPr>
        <p:blipFill rotWithShape="1">
          <a:blip r:embed="rId2"/>
          <a:srcRect t="4942" r="-2" b="-2"/>
          <a:stretch/>
        </p:blipFill>
        <p:spPr>
          <a:xfrm>
            <a:off x="6985000" y="2194560"/>
            <a:ext cx="4521200" cy="3717525"/>
          </a:xfrm>
          <a:prstGeom prst="rect">
            <a:avLst/>
          </a:prstGeom>
        </p:spPr>
      </p:pic>
      <p:pic>
        <p:nvPicPr>
          <p:cNvPr id="3" name="Immagine 2">
            <a:extLst>
              <a:ext uri="{FF2B5EF4-FFF2-40B4-BE49-F238E27FC236}">
                <a16:creationId xmlns:a16="http://schemas.microsoft.com/office/drawing/2014/main" id="{BA01DF3A-3F3F-42CB-8482-04B3D1C57590}"/>
              </a:ext>
            </a:extLst>
          </p:cNvPr>
          <p:cNvPicPr>
            <a:picLocks noChangeAspect="1"/>
          </p:cNvPicPr>
          <p:nvPr/>
        </p:nvPicPr>
        <p:blipFill>
          <a:blip r:embed="rId3"/>
          <a:srcRect/>
          <a:stretch/>
        </p:blipFill>
        <p:spPr>
          <a:xfrm>
            <a:off x="191948" y="9848591"/>
            <a:ext cx="12253581" cy="10211318"/>
          </a:xfrm>
          <a:prstGeom prst="rect">
            <a:avLst/>
          </a:prstGeom>
        </p:spPr>
      </p:pic>
    </p:spTree>
    <p:extLst>
      <p:ext uri="{BB962C8B-B14F-4D97-AF65-F5344CB8AC3E}">
        <p14:creationId xmlns:p14="http://schemas.microsoft.com/office/powerpoint/2010/main" val="2809091844"/>
      </p:ext>
    </p:extLst>
  </p:cSld>
  <p:clrMapOvr>
    <a:masterClrMapping/>
  </p:clrMapOvr>
  <p:transition spd="slow" advTm="2107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4F06CE-7061-4DB4-9FC6-12FD60440418}"/>
              </a:ext>
            </a:extLst>
          </p:cNvPr>
          <p:cNvSpPr>
            <a:spLocks noGrp="1"/>
          </p:cNvSpPr>
          <p:nvPr>
            <p:ph type="title"/>
          </p:nvPr>
        </p:nvSpPr>
        <p:spPr>
          <a:xfrm>
            <a:off x="685800" y="2599793"/>
            <a:ext cx="10820399" cy="955675"/>
          </a:xfrm>
        </p:spPr>
        <p:txBody>
          <a:bodyPr/>
          <a:lstStyle/>
          <a:p>
            <a:pPr algn="ctr"/>
            <a:r>
              <a:rPr lang="it-IT" dirty="0">
                <a:latin typeface="Algerian" panose="04020705040A02060702" pitchFamily="82" charset="0"/>
              </a:rPr>
              <a:t>Il natale cristiano</a:t>
            </a:r>
          </a:p>
        </p:txBody>
      </p:sp>
    </p:spTree>
    <p:extLst>
      <p:ext uri="{BB962C8B-B14F-4D97-AF65-F5344CB8AC3E}">
        <p14:creationId xmlns:p14="http://schemas.microsoft.com/office/powerpoint/2010/main" val="778860027"/>
      </p:ext>
    </p:extLst>
  </p:cSld>
  <p:clrMapOvr>
    <a:masterClrMapping/>
  </p:clrMapOvr>
  <p:transition spd="med" advTm="1905">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EE85E023-7FFA-4BF7-B56A-79DE59644F4B}"/>
              </a:ext>
            </a:extLst>
          </p:cNvPr>
          <p:cNvSpPr txBox="1"/>
          <p:nvPr/>
        </p:nvSpPr>
        <p:spPr>
          <a:xfrm>
            <a:off x="198783" y="238539"/>
            <a:ext cx="7739270" cy="6740307"/>
          </a:xfrm>
          <a:prstGeom prst="rect">
            <a:avLst/>
          </a:prstGeom>
          <a:noFill/>
        </p:spPr>
        <p:txBody>
          <a:bodyPr wrap="square" rtlCol="0">
            <a:spAutoFit/>
          </a:bodyPr>
          <a:lstStyle/>
          <a:p>
            <a:r>
              <a:rPr lang="it-IT" sz="1600" dirty="0"/>
              <a:t>Nella tradizione cristiana, il Natale celebra la nascita di Gesù a Betlemme da Maria. Il racconto è pervenuto attraverso i vangeli secondo Luca e Matteo, che narrano l'annuncio dell'angelo Gabriele, la deposizione nella mangiatoia, l'adorazione dei pastori, la visita dei magi. Alcuni aspetti devozionali (la grotta, il bue e l'asino, i nomi dei Magi) risalgono invece a tradizioni successive e a racconti presenti in vangeli apocrifi.</a:t>
            </a:r>
          </a:p>
          <a:p>
            <a:endParaRPr lang="it-IT" sz="1600" dirty="0"/>
          </a:p>
          <a:p>
            <a:r>
              <a:rPr lang="it-IT" sz="1600" dirty="0"/>
              <a:t>Il significato cristiano della festa risiede nella celebrazione della presenza di Dio. Con la nascita di Gesù, Dio per i cristiani non è più infatti un Dio distante, che si può solo intuire da lontano, ma è un Dio che si rivela ed entra nel mondo per rimanervi fino alla fine dei tempi.</a:t>
            </a:r>
          </a:p>
          <a:p>
            <a:endParaRPr lang="it-IT" sz="1600" dirty="0"/>
          </a:p>
          <a:p>
            <a:r>
              <a:rPr lang="it-IT" sz="1600" dirty="0"/>
              <a:t>Per quanto riguarda la liturgia, nella Chiesa latina il giorno di Natale è caratterizzato da quattro messe:</a:t>
            </a:r>
          </a:p>
          <a:p>
            <a:endParaRPr lang="it-IT" sz="1600" dirty="0"/>
          </a:p>
          <a:p>
            <a:pPr marL="285750" indent="-285750">
              <a:buFont typeface="Arial" panose="020B0604020202020204" pitchFamily="34" charset="0"/>
              <a:buChar char="•"/>
            </a:pPr>
            <a:r>
              <a:rPr lang="it-IT" sz="1600" dirty="0"/>
              <a:t>in vigilia, messa vespertina nella vigilia;</a:t>
            </a:r>
          </a:p>
          <a:p>
            <a:pPr marL="285750" indent="-285750">
              <a:buFont typeface="Arial" panose="020B0604020202020204" pitchFamily="34" charset="0"/>
              <a:buChar char="•"/>
            </a:pPr>
            <a:r>
              <a:rPr lang="it-IT" sz="1600" dirty="0"/>
              <a:t>in </a:t>
            </a:r>
            <a:r>
              <a:rPr lang="it-IT" sz="1600" dirty="0" err="1"/>
              <a:t>nocte</a:t>
            </a:r>
            <a:r>
              <a:rPr lang="it-IT" sz="1600" dirty="0"/>
              <a:t>, messa della notte;</a:t>
            </a:r>
          </a:p>
          <a:p>
            <a:pPr marL="285750" indent="-285750">
              <a:buFont typeface="Arial" panose="020B0604020202020204" pitchFamily="34" charset="0"/>
              <a:buChar char="•"/>
            </a:pPr>
            <a:r>
              <a:rPr lang="it-IT" sz="1600" dirty="0"/>
              <a:t>in aurora, messa dell'aurora;</a:t>
            </a:r>
          </a:p>
          <a:p>
            <a:pPr marL="285750" indent="-285750">
              <a:buFont typeface="Arial" panose="020B0604020202020204" pitchFamily="34" charset="0"/>
              <a:buChar char="•"/>
            </a:pPr>
            <a:r>
              <a:rPr lang="it-IT" sz="1600" dirty="0"/>
              <a:t>in die, messa del giorno.</a:t>
            </a:r>
          </a:p>
          <a:p>
            <a:r>
              <a:rPr lang="it-IT" sz="1600" dirty="0"/>
              <a:t>Il Natale è al centro di un tempo liturgico specifico, il Tempo di Natale, che segue il tempo di Avvento; incomincia con i primi vespri del 24 dicembre e termina con la domenica del Battesimo di Gesù.</a:t>
            </a:r>
          </a:p>
          <a:p>
            <a:endParaRPr lang="it-IT" sz="1600" dirty="0"/>
          </a:p>
          <a:p>
            <a:r>
              <a:rPr lang="it-IT" sz="1600" i="1" dirty="0"/>
              <a:t>Fonte: </a:t>
            </a:r>
            <a:r>
              <a:rPr lang="it-IT" sz="1600" i="1" dirty="0">
                <a:hlinkClick r:id="rId3"/>
              </a:rPr>
              <a:t>Benedetto XVI, Omelia del 24 dicembre 2009</a:t>
            </a:r>
            <a:endParaRPr lang="it-IT" sz="1600" i="1" dirty="0"/>
          </a:p>
          <a:p>
            <a:endParaRPr lang="it-IT" sz="1600" i="1" dirty="0"/>
          </a:p>
          <a:p>
            <a:r>
              <a:rPr lang="it-IT" sz="1600" i="1" dirty="0"/>
              <a:t>											           Leonardo Pezzoli</a:t>
            </a:r>
          </a:p>
          <a:p>
            <a:endParaRPr lang="it-IT" sz="1600" i="1" dirty="0"/>
          </a:p>
        </p:txBody>
      </p:sp>
      <p:pic>
        <p:nvPicPr>
          <p:cNvPr id="6" name="Immagine 5" descr="Immagine che contiene testo&#10;&#10;Descrizione generata automaticamente">
            <a:extLst>
              <a:ext uri="{FF2B5EF4-FFF2-40B4-BE49-F238E27FC236}">
                <a16:creationId xmlns:a16="http://schemas.microsoft.com/office/drawing/2014/main" id="{7944A074-E057-44B2-87EE-1DE54578FC43}"/>
              </a:ext>
            </a:extLst>
          </p:cNvPr>
          <p:cNvPicPr>
            <a:picLocks noChangeAspect="1"/>
          </p:cNvPicPr>
          <p:nvPr/>
        </p:nvPicPr>
        <p:blipFill>
          <a:blip r:embed="rId4"/>
          <a:stretch>
            <a:fillRect/>
          </a:stretch>
        </p:blipFill>
        <p:spPr>
          <a:xfrm>
            <a:off x="8163338" y="1192696"/>
            <a:ext cx="3737113" cy="3803374"/>
          </a:xfrm>
          <a:prstGeom prst="rect">
            <a:avLst/>
          </a:prstGeom>
        </p:spPr>
      </p:pic>
    </p:spTree>
    <p:custDataLst>
      <p:tags r:id="rId1"/>
    </p:custDataLst>
    <p:extLst>
      <p:ext uri="{BB962C8B-B14F-4D97-AF65-F5344CB8AC3E}">
        <p14:creationId xmlns:p14="http://schemas.microsoft.com/office/powerpoint/2010/main" val="1701015293"/>
      </p:ext>
    </p:extLst>
  </p:cSld>
  <p:clrMapOvr>
    <a:masterClrMapping/>
  </p:clrMapOvr>
  <mc:AlternateContent xmlns:mc="http://schemas.openxmlformats.org/markup-compatibility/2006">
    <mc:Choice xmlns:p14="http://schemas.microsoft.com/office/powerpoint/2010/main" Requires="p14">
      <p:transition spd="slow" p14:dur="3400" advTm="32104">
        <p14:reveal/>
      </p:transition>
    </mc:Choice>
    <mc:Fallback>
      <p:transition spd="slow" advTm="3210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magine 10" descr="Immagine che contiene testo, parecchi&#10;&#10;Descrizione generata automaticamente">
            <a:extLst>
              <a:ext uri="{FF2B5EF4-FFF2-40B4-BE49-F238E27FC236}">
                <a16:creationId xmlns:a16="http://schemas.microsoft.com/office/drawing/2014/main" id="{C99BBA38-88F5-41B8-97A4-C2A25BE86BAD}"/>
              </a:ext>
            </a:extLst>
          </p:cNvPr>
          <p:cNvPicPr>
            <a:picLocks noChangeAspect="1"/>
          </p:cNvPicPr>
          <p:nvPr/>
        </p:nvPicPr>
        <p:blipFill rotWithShape="1">
          <a:blip r:embed="rId2"/>
          <a:srcRect l="2142" r="435" b="2"/>
          <a:stretch/>
        </p:blipFill>
        <p:spPr>
          <a:xfrm>
            <a:off x="685800" y="2186609"/>
            <a:ext cx="4521200" cy="3725476"/>
          </a:xfrm>
          <a:prstGeom prst="rect">
            <a:avLst/>
          </a:prstGeom>
        </p:spPr>
      </p:pic>
      <p:sp>
        <p:nvSpPr>
          <p:cNvPr id="9" name="CasellaDiTesto 8">
            <a:extLst>
              <a:ext uri="{FF2B5EF4-FFF2-40B4-BE49-F238E27FC236}">
                <a16:creationId xmlns:a16="http://schemas.microsoft.com/office/drawing/2014/main" id="{D6E4C6EC-8776-421C-B0E4-D9462F80D484}"/>
              </a:ext>
            </a:extLst>
          </p:cNvPr>
          <p:cNvSpPr txBox="1"/>
          <p:nvPr/>
        </p:nvSpPr>
        <p:spPr>
          <a:xfrm>
            <a:off x="5689600" y="907298"/>
            <a:ext cx="5816600" cy="4024125"/>
          </a:xfrm>
          <a:prstGeom prst="rect">
            <a:avLst/>
          </a:prstGeom>
        </p:spPr>
        <p:txBody>
          <a:bodyPr vert="horz" lIns="91440" tIns="45720" rIns="91440" bIns="45720" rtlCol="0">
            <a:noAutofit/>
          </a:bodyPr>
          <a:lstStyle/>
          <a:p>
            <a:pPr defTabSz="914400">
              <a:lnSpc>
                <a:spcPct val="90000"/>
              </a:lnSpc>
              <a:spcAft>
                <a:spcPts val="600"/>
              </a:spcAft>
            </a:pPr>
            <a:endParaRPr lang="en-US" dirty="0"/>
          </a:p>
          <a:p>
            <a:pPr defTabSz="914400">
              <a:lnSpc>
                <a:spcPct val="90000"/>
              </a:lnSpc>
              <a:spcAft>
                <a:spcPts val="600"/>
              </a:spcAft>
            </a:pPr>
            <a:r>
              <a:rPr lang="en-US" dirty="0" err="1"/>
              <a:t>L'origine</a:t>
            </a:r>
            <a:r>
              <a:rPr lang="en-US" dirty="0"/>
              <a:t> del Natale </a:t>
            </a:r>
            <a:r>
              <a:rPr lang="en-US" dirty="0" err="1"/>
              <a:t>cristiano</a:t>
            </a:r>
            <a:r>
              <a:rPr lang="en-US" dirty="0"/>
              <a:t> </a:t>
            </a:r>
            <a:r>
              <a:rPr lang="en-US" dirty="0" err="1"/>
              <a:t>dovrebbe</a:t>
            </a:r>
            <a:r>
              <a:rPr lang="en-US" dirty="0"/>
              <a:t> </a:t>
            </a:r>
            <a:r>
              <a:rPr lang="en-US" dirty="0" err="1"/>
              <a:t>risalire</a:t>
            </a:r>
            <a:r>
              <a:rPr lang="en-US" dirty="0"/>
              <a:t> </a:t>
            </a:r>
            <a:r>
              <a:rPr lang="en-US" dirty="0" err="1"/>
              <a:t>negli</a:t>
            </a:r>
            <a:r>
              <a:rPr lang="en-US" dirty="0"/>
              <a:t> anni 320-353, </a:t>
            </a:r>
            <a:r>
              <a:rPr lang="en-US" dirty="0" err="1"/>
              <a:t>durante</a:t>
            </a:r>
            <a:r>
              <a:rPr lang="en-US" dirty="0"/>
              <a:t> il </a:t>
            </a:r>
            <a:r>
              <a:rPr lang="en-US" dirty="0" err="1"/>
              <a:t>mandato</a:t>
            </a:r>
            <a:r>
              <a:rPr lang="en-US" dirty="0"/>
              <a:t> di papa Giulio I, </a:t>
            </a:r>
            <a:r>
              <a:rPr lang="en-US" dirty="0" err="1"/>
              <a:t>che</a:t>
            </a:r>
            <a:r>
              <a:rPr lang="en-US" dirty="0"/>
              <a:t> </a:t>
            </a:r>
            <a:r>
              <a:rPr lang="en-US" dirty="0" err="1"/>
              <a:t>fissò</a:t>
            </a:r>
            <a:r>
              <a:rPr lang="en-US" dirty="0"/>
              <a:t> la </a:t>
            </a:r>
            <a:r>
              <a:rPr lang="en-US" dirty="0" err="1"/>
              <a:t>solennità</a:t>
            </a:r>
            <a:r>
              <a:rPr lang="en-US" dirty="0"/>
              <a:t> del Natale il 25 </a:t>
            </a:r>
            <a:r>
              <a:rPr lang="en-US" dirty="0" err="1"/>
              <a:t>dicembre</a:t>
            </a:r>
            <a:r>
              <a:rPr lang="en-US" dirty="0"/>
              <a:t>, </a:t>
            </a:r>
            <a:r>
              <a:rPr lang="en-US" dirty="0" err="1"/>
              <a:t>nonostante</a:t>
            </a:r>
            <a:r>
              <a:rPr lang="en-US" dirty="0"/>
              <a:t> la credenza </a:t>
            </a:r>
            <a:r>
              <a:rPr lang="en-US" dirty="0" err="1"/>
              <a:t>che</a:t>
            </a:r>
            <a:r>
              <a:rPr lang="en-US" dirty="0"/>
              <a:t> </a:t>
            </a:r>
            <a:r>
              <a:rPr lang="en-US" dirty="0" err="1"/>
              <a:t>Gesù</a:t>
            </a:r>
            <a:r>
              <a:rPr lang="en-US" dirty="0"/>
              <a:t> Cristo </a:t>
            </a:r>
            <a:r>
              <a:rPr lang="en-US" dirty="0" err="1"/>
              <a:t>sia</a:t>
            </a:r>
            <a:r>
              <a:rPr lang="en-US" dirty="0"/>
              <a:t> </a:t>
            </a:r>
            <a:r>
              <a:rPr lang="en-US" dirty="0" err="1"/>
              <a:t>nato</a:t>
            </a:r>
            <a:r>
              <a:rPr lang="en-US" dirty="0"/>
              <a:t> </a:t>
            </a:r>
            <a:r>
              <a:rPr lang="en-US" dirty="0" err="1"/>
              <a:t>durante</a:t>
            </a:r>
            <a:r>
              <a:rPr lang="en-US" dirty="0"/>
              <a:t> la primavera: </a:t>
            </a:r>
            <a:r>
              <a:rPr lang="en-US" dirty="0" err="1"/>
              <a:t>questo</a:t>
            </a:r>
            <a:r>
              <a:rPr lang="en-US" dirty="0"/>
              <a:t> </a:t>
            </a:r>
            <a:r>
              <a:rPr lang="en-US" dirty="0" err="1"/>
              <a:t>forse</a:t>
            </a:r>
            <a:r>
              <a:rPr lang="en-US" dirty="0"/>
              <a:t> per </a:t>
            </a:r>
            <a:r>
              <a:rPr lang="en-US" dirty="0" err="1"/>
              <a:t>convertire</a:t>
            </a:r>
            <a:r>
              <a:rPr lang="en-US" dirty="0"/>
              <a:t> </a:t>
            </a:r>
            <a:r>
              <a:rPr lang="en-US" dirty="0" err="1"/>
              <a:t>i</a:t>
            </a:r>
            <a:r>
              <a:rPr lang="en-US" dirty="0"/>
              <a:t> </a:t>
            </a:r>
            <a:r>
              <a:rPr lang="en-US" dirty="0" err="1"/>
              <a:t>pagani</a:t>
            </a:r>
            <a:r>
              <a:rPr lang="en-US" dirty="0"/>
              <a:t> </a:t>
            </a:r>
            <a:r>
              <a:rPr lang="en-US" dirty="0" err="1"/>
              <a:t>romani</a:t>
            </a:r>
            <a:r>
              <a:rPr lang="en-US" dirty="0"/>
              <a:t> in </a:t>
            </a:r>
            <a:r>
              <a:rPr lang="en-US" dirty="0" err="1"/>
              <a:t>cristiani</a:t>
            </a:r>
            <a:r>
              <a:rPr lang="en-US" dirty="0"/>
              <a:t>. </a:t>
            </a:r>
            <a:r>
              <a:rPr lang="en-US" dirty="0" err="1"/>
              <a:t>Successivamente</a:t>
            </a:r>
            <a:r>
              <a:rPr lang="en-US" dirty="0"/>
              <a:t> </a:t>
            </a:r>
            <a:r>
              <a:rPr lang="en-US" dirty="0" err="1"/>
              <a:t>nell'anno</a:t>
            </a:r>
            <a:r>
              <a:rPr lang="en-US" dirty="0"/>
              <a:t> 440, Papa Leone </a:t>
            </a:r>
            <a:r>
              <a:rPr lang="en-US" dirty="0" err="1"/>
              <a:t>Magno</a:t>
            </a:r>
            <a:r>
              <a:rPr lang="en-US" dirty="0"/>
              <a:t> </a:t>
            </a:r>
            <a:r>
              <a:rPr lang="en-US" dirty="0" err="1"/>
              <a:t>stabilì</a:t>
            </a:r>
            <a:r>
              <a:rPr lang="en-US" dirty="0"/>
              <a:t> </a:t>
            </a:r>
            <a:r>
              <a:rPr lang="en-US" dirty="0" err="1"/>
              <a:t>questa</a:t>
            </a:r>
            <a:r>
              <a:rPr lang="en-US" dirty="0"/>
              <a:t> data per la </a:t>
            </a:r>
            <a:r>
              <a:rPr lang="en-US" dirty="0" err="1"/>
              <a:t>commemorazione</a:t>
            </a:r>
            <a:r>
              <a:rPr lang="en-US" dirty="0"/>
              <a:t> </a:t>
            </a:r>
            <a:r>
              <a:rPr lang="en-US" dirty="0" err="1"/>
              <a:t>della</a:t>
            </a:r>
            <a:r>
              <a:rPr lang="en-US" dirty="0"/>
              <a:t> </a:t>
            </a:r>
            <a:r>
              <a:rPr lang="en-US" dirty="0" err="1"/>
              <a:t>Natività</a:t>
            </a:r>
            <a:r>
              <a:rPr lang="en-US" dirty="0"/>
              <a:t>. Quasi un </a:t>
            </a:r>
            <a:r>
              <a:rPr lang="en-US" dirty="0" err="1"/>
              <a:t>secolo</a:t>
            </a:r>
            <a:r>
              <a:rPr lang="en-US" dirty="0"/>
              <a:t> </a:t>
            </a:r>
            <a:r>
              <a:rPr lang="en-US" dirty="0" err="1"/>
              <a:t>più</a:t>
            </a:r>
            <a:r>
              <a:rPr lang="en-US" dirty="0"/>
              <a:t> </a:t>
            </a:r>
            <a:r>
              <a:rPr lang="en-US" dirty="0" err="1"/>
              <a:t>tardi</a:t>
            </a:r>
            <a:r>
              <a:rPr lang="en-US" dirty="0"/>
              <a:t>, </a:t>
            </a:r>
            <a:r>
              <a:rPr lang="en-US" dirty="0" err="1"/>
              <a:t>nel</a:t>
            </a:r>
            <a:r>
              <a:rPr lang="en-US" dirty="0"/>
              <a:t> 529 </a:t>
            </a:r>
            <a:r>
              <a:rPr lang="en-US" dirty="0" err="1"/>
              <a:t>l'imperatore</a:t>
            </a:r>
            <a:r>
              <a:rPr lang="en-US" dirty="0"/>
              <a:t> </a:t>
            </a:r>
            <a:r>
              <a:rPr lang="en-US" dirty="0" err="1"/>
              <a:t>Giustiniano</a:t>
            </a:r>
            <a:r>
              <a:rPr lang="en-US" dirty="0"/>
              <a:t> la </a:t>
            </a:r>
            <a:r>
              <a:rPr lang="en-US" dirty="0" err="1"/>
              <a:t>dichiarò</a:t>
            </a:r>
            <a:r>
              <a:rPr lang="en-US" dirty="0"/>
              <a:t> </a:t>
            </a:r>
            <a:r>
              <a:rPr lang="en-US" dirty="0" err="1"/>
              <a:t>ufficialmente</a:t>
            </a:r>
            <a:r>
              <a:rPr lang="en-US" dirty="0"/>
              <a:t> </a:t>
            </a:r>
            <a:r>
              <a:rPr lang="en-US" dirty="0" err="1"/>
              <a:t>festività</a:t>
            </a:r>
            <a:r>
              <a:rPr lang="en-US" dirty="0"/>
              <a:t> </a:t>
            </a:r>
            <a:r>
              <a:rPr lang="en-US" dirty="0" err="1"/>
              <a:t>dell'Impero</a:t>
            </a:r>
            <a:r>
              <a:rPr lang="en-US" dirty="0"/>
              <a:t>.</a:t>
            </a:r>
          </a:p>
          <a:p>
            <a:pPr defTabSz="914400">
              <a:lnSpc>
                <a:spcPct val="90000"/>
              </a:lnSpc>
              <a:spcAft>
                <a:spcPts val="600"/>
              </a:spcAft>
            </a:pPr>
            <a:br>
              <a:rPr lang="en-US" dirty="0"/>
            </a:br>
            <a:r>
              <a:rPr lang="en-US" dirty="0"/>
              <a:t>La Sacra </a:t>
            </a:r>
            <a:r>
              <a:rPr lang="en-US" dirty="0" err="1"/>
              <a:t>Scrittura</a:t>
            </a:r>
            <a:r>
              <a:rPr lang="en-US" dirty="0"/>
              <a:t> ci dice solo </a:t>
            </a:r>
            <a:r>
              <a:rPr lang="en-US" dirty="0" err="1"/>
              <a:t>che</a:t>
            </a:r>
            <a:r>
              <a:rPr lang="en-US" dirty="0"/>
              <a:t> la </a:t>
            </a:r>
            <a:r>
              <a:rPr lang="en-US" dirty="0" err="1"/>
              <a:t>morte</a:t>
            </a:r>
            <a:r>
              <a:rPr lang="en-US" dirty="0"/>
              <a:t> di Cristo è </a:t>
            </a:r>
            <a:r>
              <a:rPr lang="en-US" dirty="0" err="1"/>
              <a:t>avvenuta</a:t>
            </a:r>
            <a:r>
              <a:rPr lang="en-US" dirty="0"/>
              <a:t> </a:t>
            </a:r>
            <a:r>
              <a:rPr lang="en-US" dirty="0" err="1"/>
              <a:t>durante</a:t>
            </a:r>
            <a:r>
              <a:rPr lang="en-US" dirty="0"/>
              <a:t> la </a:t>
            </a:r>
            <a:r>
              <a:rPr lang="en-US" dirty="0" err="1"/>
              <a:t>Pasqua</a:t>
            </a:r>
            <a:r>
              <a:rPr lang="en-US" dirty="0"/>
              <a:t> </a:t>
            </a:r>
            <a:r>
              <a:rPr lang="en-US" dirty="0" err="1"/>
              <a:t>ebraica</a:t>
            </a:r>
            <a:r>
              <a:rPr lang="en-US" dirty="0"/>
              <a:t>. </a:t>
            </a:r>
            <a:r>
              <a:rPr lang="en-US" dirty="0" err="1"/>
              <a:t>D'altra</a:t>
            </a:r>
            <a:r>
              <a:rPr lang="en-US" dirty="0"/>
              <a:t> </a:t>
            </a:r>
            <a:r>
              <a:rPr lang="en-US" dirty="0" err="1"/>
              <a:t>parte</a:t>
            </a:r>
            <a:r>
              <a:rPr lang="en-US" dirty="0"/>
              <a:t>, la prima </a:t>
            </a:r>
            <a:r>
              <a:rPr lang="en-US" dirty="0" err="1"/>
              <a:t>rappresentazione</a:t>
            </a:r>
            <a:r>
              <a:rPr lang="en-US" dirty="0"/>
              <a:t> di </a:t>
            </a:r>
            <a:r>
              <a:rPr lang="en-US" dirty="0" err="1"/>
              <a:t>Betlemme</a:t>
            </a:r>
            <a:r>
              <a:rPr lang="en-US" dirty="0"/>
              <a:t>, </a:t>
            </a:r>
            <a:r>
              <a:rPr lang="en-US" dirty="0" err="1"/>
              <a:t>che</a:t>
            </a:r>
            <a:r>
              <a:rPr lang="en-US" dirty="0"/>
              <a:t> </a:t>
            </a:r>
            <a:r>
              <a:rPr lang="en-US" dirty="0" err="1"/>
              <a:t>inscenava</a:t>
            </a:r>
            <a:r>
              <a:rPr lang="en-US" dirty="0"/>
              <a:t> la </a:t>
            </a:r>
            <a:r>
              <a:rPr lang="en-US" dirty="0" err="1"/>
              <a:t>nascita</a:t>
            </a:r>
            <a:r>
              <a:rPr lang="en-US" dirty="0"/>
              <a:t> di Cristo, fu </a:t>
            </a:r>
            <a:r>
              <a:rPr lang="en-US" dirty="0" err="1"/>
              <a:t>realizzata</a:t>
            </a:r>
            <a:r>
              <a:rPr lang="en-US" dirty="0"/>
              <a:t> da San Francesco </a:t>
            </a:r>
            <a:r>
              <a:rPr lang="en-US" dirty="0" err="1"/>
              <a:t>d'Assisi</a:t>
            </a:r>
            <a:r>
              <a:rPr lang="en-US" dirty="0"/>
              <a:t> </a:t>
            </a:r>
            <a:r>
              <a:rPr lang="en-US" dirty="0" err="1"/>
              <a:t>alla</a:t>
            </a:r>
            <a:r>
              <a:rPr lang="en-US" dirty="0"/>
              <a:t> </a:t>
            </a:r>
            <a:r>
              <a:rPr lang="en-US" dirty="0" err="1"/>
              <a:t>vigilia</a:t>
            </a:r>
            <a:r>
              <a:rPr lang="en-US" dirty="0"/>
              <a:t> di Natale del 1223, in una </a:t>
            </a:r>
            <a:r>
              <a:rPr lang="en-US" dirty="0" err="1"/>
              <a:t>grotta</a:t>
            </a:r>
            <a:r>
              <a:rPr lang="en-US" dirty="0"/>
              <a:t> </a:t>
            </a:r>
            <a:r>
              <a:rPr lang="en-US" dirty="0" err="1"/>
              <a:t>vicino</a:t>
            </a:r>
            <a:r>
              <a:rPr lang="en-US" dirty="0"/>
              <a:t> </a:t>
            </a:r>
            <a:r>
              <a:rPr lang="en-US" dirty="0" err="1"/>
              <a:t>all'eremo</a:t>
            </a:r>
            <a:r>
              <a:rPr lang="en-US" dirty="0"/>
              <a:t> di Greccio, in Italia. </a:t>
            </a:r>
          </a:p>
          <a:p>
            <a:pPr defTabSz="914400">
              <a:lnSpc>
                <a:spcPct val="90000"/>
              </a:lnSpc>
              <a:spcAft>
                <a:spcPts val="600"/>
              </a:spcAft>
            </a:pPr>
            <a:r>
              <a:rPr lang="en-US" dirty="0"/>
              <a:t> </a:t>
            </a:r>
          </a:p>
          <a:p>
            <a:pPr indent="-228600" defTabSz="914400">
              <a:lnSpc>
                <a:spcPct val="90000"/>
              </a:lnSpc>
              <a:spcAft>
                <a:spcPts val="600"/>
              </a:spcAft>
              <a:buFont typeface="Arial" panose="020B0604020202020204" pitchFamily="34" charset="0"/>
              <a:buChar char="•"/>
            </a:pPr>
            <a:endParaRPr lang="en-US" dirty="0"/>
          </a:p>
        </p:txBody>
      </p:sp>
      <p:pic>
        <p:nvPicPr>
          <p:cNvPr id="4" name="Immagine 3" descr="Immagine che contiene testo, parecchi&#10;&#10;Descrizione generata automaticamente">
            <a:extLst>
              <a:ext uri="{FF2B5EF4-FFF2-40B4-BE49-F238E27FC236}">
                <a16:creationId xmlns:a16="http://schemas.microsoft.com/office/drawing/2014/main" id="{E52EFA03-9E1B-4348-BB6A-DA4716AFA661}"/>
              </a:ext>
            </a:extLst>
          </p:cNvPr>
          <p:cNvPicPr>
            <a:picLocks noChangeAspect="1"/>
          </p:cNvPicPr>
          <p:nvPr/>
        </p:nvPicPr>
        <p:blipFill rotWithShape="1">
          <a:blip r:embed="rId2"/>
          <a:srcRect l="2142" r="435" b="2"/>
          <a:stretch/>
        </p:blipFill>
        <p:spPr>
          <a:xfrm>
            <a:off x="838200" y="2339009"/>
            <a:ext cx="4521200" cy="3725476"/>
          </a:xfrm>
          <a:prstGeom prst="rect">
            <a:avLst/>
          </a:prstGeom>
        </p:spPr>
      </p:pic>
    </p:spTree>
    <p:extLst>
      <p:ext uri="{BB962C8B-B14F-4D97-AF65-F5344CB8AC3E}">
        <p14:creationId xmlns:p14="http://schemas.microsoft.com/office/powerpoint/2010/main" val="3597174526"/>
      </p:ext>
    </p:extLst>
  </p:cSld>
  <p:clrMapOvr>
    <a:masterClrMapping/>
  </p:clrMapOvr>
  <p:transition spd="slow" advTm="1497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1000"/>
                                        <p:tgtEl>
                                          <p:spTgt spid="11"/>
                                        </p:tgtEl>
                                      </p:cBhvr>
                                    </p:animEffect>
                                  </p:childTnLst>
                                </p:cTn>
                              </p:par>
                            </p:childTnLst>
                          </p:cTn>
                        </p:par>
                        <p:par>
                          <p:cTn id="14" fill="hold">
                            <p:stCondLst>
                              <p:cond delay="2000"/>
                            </p:stCondLst>
                            <p:childTnLst>
                              <p:par>
                                <p:cTn id="15" presetID="21"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5DD5BC2-A8E7-4CAD-955A-3807355EC9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14" name="Rounded Rectangle 11">
            <a:extLst>
              <a:ext uri="{FF2B5EF4-FFF2-40B4-BE49-F238E27FC236}">
                <a16:creationId xmlns:a16="http://schemas.microsoft.com/office/drawing/2014/main" id="{2770B5F4-AED0-4A3A-859D-B6239ED38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03" y="643464"/>
            <a:ext cx="10905195" cy="5571072"/>
          </a:xfrm>
          <a:prstGeom prst="roundRect">
            <a:avLst>
              <a:gd name="adj" fmla="val 2403"/>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magine 6" descr="Immagine che contiene testo&#10;&#10;Descrizione generata automaticamente">
            <a:extLst>
              <a:ext uri="{FF2B5EF4-FFF2-40B4-BE49-F238E27FC236}">
                <a16:creationId xmlns:a16="http://schemas.microsoft.com/office/drawing/2014/main" id="{E9518497-B55B-4343-A6F8-7D21B17BC99E}"/>
              </a:ext>
            </a:extLst>
          </p:cNvPr>
          <p:cNvPicPr>
            <a:picLocks noChangeAspect="1"/>
          </p:cNvPicPr>
          <p:nvPr/>
        </p:nvPicPr>
        <p:blipFill>
          <a:blip r:embed="rId3"/>
          <a:stretch>
            <a:fillRect/>
          </a:stretch>
        </p:blipFill>
        <p:spPr>
          <a:xfrm>
            <a:off x="1384943" y="873252"/>
            <a:ext cx="9422113" cy="5037218"/>
          </a:xfrm>
          <a:prstGeom prst="rect">
            <a:avLst/>
          </a:prstGeom>
          <a:ln w="31750" cap="sq">
            <a:noFill/>
            <a:miter lim="800000"/>
          </a:ln>
        </p:spPr>
      </p:pic>
      <p:sp>
        <p:nvSpPr>
          <p:cNvPr id="2" name="CasellaDiTesto 1">
            <a:extLst>
              <a:ext uri="{FF2B5EF4-FFF2-40B4-BE49-F238E27FC236}">
                <a16:creationId xmlns:a16="http://schemas.microsoft.com/office/drawing/2014/main" id="{33C418B3-7F6D-42C4-B15E-61D7F3E319B1}"/>
              </a:ext>
            </a:extLst>
          </p:cNvPr>
          <p:cNvSpPr txBox="1"/>
          <p:nvPr/>
        </p:nvSpPr>
        <p:spPr>
          <a:xfrm>
            <a:off x="643403" y="6488668"/>
            <a:ext cx="2080591" cy="369332"/>
          </a:xfrm>
          <a:prstGeom prst="rect">
            <a:avLst/>
          </a:prstGeom>
          <a:noFill/>
        </p:spPr>
        <p:txBody>
          <a:bodyPr wrap="square" rtlCol="0">
            <a:spAutoFit/>
          </a:bodyPr>
          <a:lstStyle/>
          <a:p>
            <a:r>
              <a:rPr lang="it-IT" i="1" dirty="0"/>
              <a:t>Elia Galvanin</a:t>
            </a:r>
          </a:p>
        </p:txBody>
      </p:sp>
    </p:spTree>
    <p:extLst>
      <p:ext uri="{BB962C8B-B14F-4D97-AF65-F5344CB8AC3E}">
        <p14:creationId xmlns:p14="http://schemas.microsoft.com/office/powerpoint/2010/main" val="4124690534"/>
      </p:ext>
    </p:extLst>
  </p:cSld>
  <p:clrMapOvr>
    <a:masterClrMapping/>
  </p:clrMapOvr>
  <p:transition spd="med" advTm="18715">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7AB343-C67E-46FF-94DF-D676D65242F7}"/>
              </a:ext>
            </a:extLst>
          </p:cNvPr>
          <p:cNvSpPr>
            <a:spLocks noGrp="1"/>
          </p:cNvSpPr>
          <p:nvPr>
            <p:ph type="title"/>
          </p:nvPr>
        </p:nvSpPr>
        <p:spPr>
          <a:xfrm>
            <a:off x="1689652" y="2473903"/>
            <a:ext cx="8610600" cy="1293028"/>
          </a:xfrm>
        </p:spPr>
        <p:txBody>
          <a:bodyPr/>
          <a:lstStyle/>
          <a:p>
            <a:pPr algn="ctr"/>
            <a:r>
              <a:rPr lang="it-IT" dirty="0">
                <a:latin typeface="Algerian" panose="04020705040A02060702" pitchFamily="82" charset="0"/>
              </a:rPr>
              <a:t>Il Natale Ebraico</a:t>
            </a:r>
          </a:p>
        </p:txBody>
      </p:sp>
    </p:spTree>
    <p:extLst>
      <p:ext uri="{BB962C8B-B14F-4D97-AF65-F5344CB8AC3E}">
        <p14:creationId xmlns:p14="http://schemas.microsoft.com/office/powerpoint/2010/main" val="27882151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3000" advTm="83">
        <p159:morph option="byObject"/>
      </p:transition>
    </mc:Choice>
    <mc:Fallback>
      <p:transition spd="slow" advTm="83">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D6E4C6EC-8776-421C-B0E4-D9462F80D484}"/>
              </a:ext>
            </a:extLst>
          </p:cNvPr>
          <p:cNvSpPr txBox="1"/>
          <p:nvPr/>
        </p:nvSpPr>
        <p:spPr>
          <a:xfrm>
            <a:off x="677333" y="2194560"/>
            <a:ext cx="5816600" cy="4024125"/>
          </a:xfrm>
          <a:prstGeom prst="rect">
            <a:avLst/>
          </a:prstGeom>
        </p:spPr>
        <p:txBody>
          <a:bodyPr vert="horz" lIns="91440" tIns="45720" rIns="91440" bIns="45720" rtlCol="0">
            <a:normAutofit/>
          </a:bodyPr>
          <a:lstStyle/>
          <a:p>
            <a:pPr defTabSz="914400">
              <a:lnSpc>
                <a:spcPct val="90000"/>
              </a:lnSpc>
              <a:spcAft>
                <a:spcPts val="600"/>
              </a:spcAft>
            </a:pPr>
            <a:endParaRPr lang="en-US" dirty="0"/>
          </a:p>
          <a:p>
            <a:pPr defTabSz="914400">
              <a:lnSpc>
                <a:spcPct val="90000"/>
              </a:lnSpc>
              <a:spcAft>
                <a:spcPts val="600"/>
              </a:spcAft>
            </a:pPr>
            <a:r>
              <a:rPr lang="en-US" dirty="0"/>
              <a:t>Chanukah o </a:t>
            </a:r>
            <a:r>
              <a:rPr lang="en-US" dirty="0" err="1"/>
              <a:t>Hanukkah,festa</a:t>
            </a:r>
            <a:r>
              <a:rPr lang="en-US" dirty="0"/>
              <a:t> </a:t>
            </a:r>
            <a:r>
              <a:rPr lang="en-US" dirty="0" err="1"/>
              <a:t>delle</a:t>
            </a:r>
            <a:r>
              <a:rPr lang="en-US" dirty="0"/>
              <a:t> </a:t>
            </a:r>
            <a:r>
              <a:rPr lang="en-US" dirty="0" err="1"/>
              <a:t>luci</a:t>
            </a:r>
            <a:r>
              <a:rPr lang="en-US" dirty="0"/>
              <a:t> (dal 25 Kislev al 2 o 3 Tevet, </a:t>
            </a:r>
            <a:r>
              <a:rPr lang="en-US" dirty="0" err="1"/>
              <a:t>novembre</a:t>
            </a:r>
            <a:r>
              <a:rPr lang="en-US" dirty="0"/>
              <a:t> – </a:t>
            </a:r>
            <a:r>
              <a:rPr lang="en-US" dirty="0" err="1"/>
              <a:t>dicembre</a:t>
            </a:r>
            <a:r>
              <a:rPr lang="en-US" dirty="0"/>
              <a:t> – </a:t>
            </a:r>
            <a:r>
              <a:rPr lang="en-US" dirty="0" err="1"/>
              <a:t>gennaio</a:t>
            </a:r>
            <a:r>
              <a:rPr lang="en-US" dirty="0"/>
              <a:t>) :</a:t>
            </a:r>
            <a:r>
              <a:rPr lang="en-US" dirty="0" err="1"/>
              <a:t>si</a:t>
            </a:r>
            <a:r>
              <a:rPr lang="en-US" dirty="0"/>
              <a:t> </a:t>
            </a:r>
            <a:r>
              <a:rPr lang="en-US" dirty="0" err="1"/>
              <a:t>celebra</a:t>
            </a:r>
            <a:r>
              <a:rPr lang="en-US" dirty="0"/>
              <a:t> la </a:t>
            </a:r>
            <a:r>
              <a:rPr lang="en-US" dirty="0" err="1"/>
              <a:t>consacrazione</a:t>
            </a:r>
            <a:r>
              <a:rPr lang="en-US" dirty="0"/>
              <a:t> del secondo </a:t>
            </a:r>
            <a:r>
              <a:rPr lang="en-US" dirty="0" err="1"/>
              <a:t>Tempio</a:t>
            </a:r>
            <a:r>
              <a:rPr lang="en-US" dirty="0"/>
              <a:t>, </a:t>
            </a:r>
            <a:r>
              <a:rPr lang="en-US" dirty="0" err="1"/>
              <a:t>avvenuta</a:t>
            </a:r>
            <a:r>
              <a:rPr lang="en-US" dirty="0"/>
              <a:t> </a:t>
            </a:r>
            <a:r>
              <a:rPr lang="en-US" dirty="0" err="1"/>
              <a:t>nel</a:t>
            </a:r>
            <a:r>
              <a:rPr lang="en-US" dirty="0"/>
              <a:t> 165 </a:t>
            </a:r>
            <a:r>
              <a:rPr lang="en-US" dirty="0" err="1"/>
              <a:t>a.C</a:t>
            </a:r>
            <a:r>
              <a:rPr lang="en-US" dirty="0"/>
              <a:t>., dopo la </a:t>
            </a:r>
            <a:r>
              <a:rPr lang="en-US" dirty="0" err="1"/>
              <a:t>profanazione</a:t>
            </a:r>
            <a:r>
              <a:rPr lang="en-US" dirty="0"/>
              <a:t> </a:t>
            </a:r>
            <a:r>
              <a:rPr lang="en-US" dirty="0" err="1"/>
              <a:t>compiuta</a:t>
            </a:r>
            <a:r>
              <a:rPr lang="en-US" dirty="0"/>
              <a:t> </a:t>
            </a:r>
            <a:r>
              <a:rPr lang="en-US" dirty="0" err="1"/>
              <a:t>dai</a:t>
            </a:r>
            <a:r>
              <a:rPr lang="en-US" dirty="0"/>
              <a:t> </a:t>
            </a:r>
            <a:r>
              <a:rPr lang="en-US" dirty="0" err="1"/>
              <a:t>greci</a:t>
            </a:r>
            <a:r>
              <a:rPr lang="en-US" dirty="0"/>
              <a:t>.</a:t>
            </a:r>
          </a:p>
          <a:p>
            <a:pPr defTabSz="914400">
              <a:lnSpc>
                <a:spcPct val="90000"/>
              </a:lnSpc>
              <a:spcAft>
                <a:spcPts val="600"/>
              </a:spcAft>
            </a:pPr>
            <a:r>
              <a:rPr lang="en-US" dirty="0"/>
              <a:t>In </a:t>
            </a:r>
            <a:r>
              <a:rPr lang="en-US" dirty="0" err="1"/>
              <a:t>ognuna</a:t>
            </a:r>
            <a:r>
              <a:rPr lang="en-US" dirty="0"/>
              <a:t> </a:t>
            </a:r>
            <a:r>
              <a:rPr lang="en-US" dirty="0" err="1"/>
              <a:t>delle</a:t>
            </a:r>
            <a:r>
              <a:rPr lang="en-US" dirty="0"/>
              <a:t> otto </a:t>
            </a:r>
            <a:r>
              <a:rPr lang="en-US" dirty="0" err="1"/>
              <a:t>notti</a:t>
            </a:r>
            <a:r>
              <a:rPr lang="en-US" dirty="0"/>
              <a:t> </a:t>
            </a:r>
            <a:r>
              <a:rPr lang="en-US" dirty="0" err="1"/>
              <a:t>si</a:t>
            </a:r>
            <a:r>
              <a:rPr lang="en-US" dirty="0"/>
              <a:t> </a:t>
            </a:r>
            <a:r>
              <a:rPr lang="en-US" dirty="0" err="1"/>
              <a:t>accende</a:t>
            </a:r>
            <a:r>
              <a:rPr lang="en-US" dirty="0"/>
              <a:t> una luce, a </a:t>
            </a:r>
            <a:r>
              <a:rPr lang="en-US" dirty="0" err="1"/>
              <a:t>ricordo</a:t>
            </a:r>
            <a:r>
              <a:rPr lang="en-US" dirty="0"/>
              <a:t> del “</a:t>
            </a:r>
            <a:r>
              <a:rPr lang="en-US" dirty="0" err="1"/>
              <a:t>miracolo</a:t>
            </a:r>
            <a:r>
              <a:rPr lang="en-US" dirty="0"/>
              <a:t> </a:t>
            </a:r>
            <a:r>
              <a:rPr lang="en-US" dirty="0" err="1"/>
              <a:t>dell’olio</a:t>
            </a:r>
            <a:r>
              <a:rPr lang="en-US" dirty="0"/>
              <a:t>”.</a:t>
            </a:r>
          </a:p>
          <a:p>
            <a:pPr indent="-228600" defTabSz="914400">
              <a:lnSpc>
                <a:spcPct val="90000"/>
              </a:lnSpc>
              <a:spcAft>
                <a:spcPts val="600"/>
              </a:spcAft>
              <a:buFont typeface="Arial" panose="020B0604020202020204" pitchFamily="34" charset="0"/>
              <a:buChar char="•"/>
            </a:pPr>
            <a:endParaRPr lang="en-US" dirty="0"/>
          </a:p>
        </p:txBody>
      </p:sp>
      <p:pic>
        <p:nvPicPr>
          <p:cNvPr id="11" name="Immagine 10">
            <a:extLst>
              <a:ext uri="{FF2B5EF4-FFF2-40B4-BE49-F238E27FC236}">
                <a16:creationId xmlns:a16="http://schemas.microsoft.com/office/drawing/2014/main" id="{C99BBA38-88F5-41B8-97A4-C2A25BE86BAD}"/>
              </a:ext>
            </a:extLst>
          </p:cNvPr>
          <p:cNvPicPr>
            <a:picLocks noChangeAspect="1"/>
          </p:cNvPicPr>
          <p:nvPr/>
        </p:nvPicPr>
        <p:blipFill rotWithShape="1">
          <a:blip r:embed="rId2"/>
          <a:srcRect l="26058" r="7668" b="2"/>
          <a:stretch/>
        </p:blipFill>
        <p:spPr>
          <a:xfrm>
            <a:off x="7118165" y="1835334"/>
            <a:ext cx="4521200" cy="3410926"/>
          </a:xfrm>
          <a:prstGeom prst="rect">
            <a:avLst/>
          </a:prstGeom>
        </p:spPr>
      </p:pic>
      <p:sp>
        <p:nvSpPr>
          <p:cNvPr id="7" name="CasellaDiTesto 6">
            <a:extLst>
              <a:ext uri="{FF2B5EF4-FFF2-40B4-BE49-F238E27FC236}">
                <a16:creationId xmlns:a16="http://schemas.microsoft.com/office/drawing/2014/main" id="{1B18FDA0-EA0D-4910-BD75-0915254EAC48}"/>
              </a:ext>
            </a:extLst>
          </p:cNvPr>
          <p:cNvSpPr txBox="1"/>
          <p:nvPr/>
        </p:nvSpPr>
        <p:spPr>
          <a:xfrm>
            <a:off x="476739" y="6353908"/>
            <a:ext cx="2868246" cy="369332"/>
          </a:xfrm>
          <a:prstGeom prst="rect">
            <a:avLst/>
          </a:prstGeom>
          <a:noFill/>
        </p:spPr>
        <p:txBody>
          <a:bodyPr wrap="square" rtlCol="0">
            <a:spAutoFit/>
          </a:bodyPr>
          <a:lstStyle/>
          <a:p>
            <a:r>
              <a:rPr lang="it-IT" dirty="0"/>
              <a:t>Alessandro Rocco</a:t>
            </a:r>
          </a:p>
        </p:txBody>
      </p:sp>
      <p:sp>
        <p:nvSpPr>
          <p:cNvPr id="8" name="CasellaDiTesto 7">
            <a:extLst>
              <a:ext uri="{FF2B5EF4-FFF2-40B4-BE49-F238E27FC236}">
                <a16:creationId xmlns:a16="http://schemas.microsoft.com/office/drawing/2014/main" id="{71166846-12D4-4E92-8AEE-147199A4A6B2}"/>
              </a:ext>
            </a:extLst>
          </p:cNvPr>
          <p:cNvSpPr txBox="1"/>
          <p:nvPr/>
        </p:nvSpPr>
        <p:spPr>
          <a:xfrm>
            <a:off x="7363968" y="5875160"/>
            <a:ext cx="4671778" cy="369332"/>
          </a:xfrm>
          <a:prstGeom prst="rect">
            <a:avLst/>
          </a:prstGeom>
          <a:noFill/>
        </p:spPr>
        <p:txBody>
          <a:bodyPr wrap="square" rtlCol="0">
            <a:spAutoFit/>
          </a:bodyPr>
          <a:lstStyle/>
          <a:p>
            <a:r>
              <a:rPr lang="it-IT" dirty="0"/>
              <a:t>Fonte: </a:t>
            </a:r>
            <a:r>
              <a:rPr lang="it-IT" sz="1800" dirty="0">
                <a:effectLst/>
                <a:latin typeface="Helvetica" panose="020B0604020202020204" pitchFamily="34" charset="0"/>
                <a:ea typeface="Calibri" panose="020F0502020204030204" pitchFamily="34" charset="0"/>
              </a:rPr>
              <a:t>"National Geographic - Storia"</a:t>
            </a:r>
            <a:endParaRPr lang="it-IT" dirty="0"/>
          </a:p>
        </p:txBody>
      </p:sp>
      <p:sp>
        <p:nvSpPr>
          <p:cNvPr id="10" name="CasellaDiTesto 9">
            <a:extLst>
              <a:ext uri="{FF2B5EF4-FFF2-40B4-BE49-F238E27FC236}">
                <a16:creationId xmlns:a16="http://schemas.microsoft.com/office/drawing/2014/main" id="{80A33A7E-79B4-4254-A470-DAEF06BFAEB5}"/>
              </a:ext>
            </a:extLst>
          </p:cNvPr>
          <p:cNvSpPr txBox="1"/>
          <p:nvPr/>
        </p:nvSpPr>
        <p:spPr>
          <a:xfrm>
            <a:off x="4136105" y="6244492"/>
            <a:ext cx="7823200" cy="369332"/>
          </a:xfrm>
          <a:prstGeom prst="rect">
            <a:avLst/>
          </a:prstGeom>
          <a:noFill/>
        </p:spPr>
        <p:txBody>
          <a:bodyPr wrap="square" rtlCol="0">
            <a:spAutoFit/>
          </a:bodyPr>
          <a:lstStyle/>
          <a:p>
            <a:r>
              <a:rPr lang="it-IT" dirty="0"/>
              <a:t>Incontro all’Altro  Edizione: EDB Scuola   Autore: Sergio Bocchini</a:t>
            </a:r>
          </a:p>
        </p:txBody>
      </p:sp>
    </p:spTree>
    <p:extLst>
      <p:ext uri="{BB962C8B-B14F-4D97-AF65-F5344CB8AC3E}">
        <p14:creationId xmlns:p14="http://schemas.microsoft.com/office/powerpoint/2010/main" val="125749044"/>
      </p:ext>
    </p:extLst>
  </p:cSld>
  <p:clrMapOvr>
    <a:masterClrMapping/>
  </p:clrMapOvr>
  <p:transition spd="slow" advTm="1881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99972CB2-7E82-4138-B707-D13A18D17443}"/>
              </a:ext>
            </a:extLst>
          </p:cNvPr>
          <p:cNvPicPr>
            <a:picLocks noChangeAspect="1"/>
          </p:cNvPicPr>
          <p:nvPr/>
        </p:nvPicPr>
        <p:blipFill>
          <a:blip r:embed="rId2"/>
          <a:srcRect/>
          <a:stretch/>
        </p:blipFill>
        <p:spPr>
          <a:xfrm>
            <a:off x="635262" y="2354592"/>
            <a:ext cx="3635848" cy="2423899"/>
          </a:xfrm>
          <a:prstGeom prst="rect">
            <a:avLst/>
          </a:prstGeom>
        </p:spPr>
      </p:pic>
      <p:sp>
        <p:nvSpPr>
          <p:cNvPr id="9" name="CasellaDiTesto 8">
            <a:extLst>
              <a:ext uri="{FF2B5EF4-FFF2-40B4-BE49-F238E27FC236}">
                <a16:creationId xmlns:a16="http://schemas.microsoft.com/office/drawing/2014/main" id="{D6E4C6EC-8776-421C-B0E4-D9462F80D484}"/>
              </a:ext>
            </a:extLst>
          </p:cNvPr>
          <p:cNvSpPr txBox="1"/>
          <p:nvPr/>
        </p:nvSpPr>
        <p:spPr>
          <a:xfrm>
            <a:off x="4673600" y="2194560"/>
            <a:ext cx="6832600" cy="4024125"/>
          </a:xfrm>
          <a:prstGeom prst="rect">
            <a:avLst/>
          </a:prstGeom>
        </p:spPr>
        <p:txBody>
          <a:bodyPr vert="horz" lIns="91440" tIns="45720" rIns="91440" bIns="45720" rtlCol="0">
            <a:normAutofit/>
          </a:bodyPr>
          <a:lstStyle/>
          <a:p>
            <a:pPr defTabSz="914400">
              <a:lnSpc>
                <a:spcPct val="90000"/>
              </a:lnSpc>
              <a:spcAft>
                <a:spcPts val="600"/>
              </a:spcAft>
            </a:pPr>
            <a:endParaRPr lang="en-US" sz="1500" b="1" dirty="0"/>
          </a:p>
          <a:p>
            <a:pPr defTabSz="914400">
              <a:lnSpc>
                <a:spcPct val="90000"/>
              </a:lnSpc>
              <a:spcAft>
                <a:spcPts val="600"/>
              </a:spcAft>
            </a:pPr>
            <a:r>
              <a:rPr lang="en-US" sz="1500" dirty="0"/>
              <a:t> Chanukah o </a:t>
            </a:r>
            <a:r>
              <a:rPr lang="en-US" sz="1500" dirty="0" err="1"/>
              <a:t>Hanukkah,festa</a:t>
            </a:r>
            <a:r>
              <a:rPr lang="en-US" sz="1500" dirty="0"/>
              <a:t> </a:t>
            </a:r>
            <a:r>
              <a:rPr lang="en-US" sz="1500" dirty="0" err="1"/>
              <a:t>delle</a:t>
            </a:r>
            <a:r>
              <a:rPr lang="en-US" sz="1500" dirty="0"/>
              <a:t> </a:t>
            </a:r>
            <a:r>
              <a:rPr lang="en-US" sz="1500" dirty="0" err="1"/>
              <a:t>luci</a:t>
            </a:r>
            <a:r>
              <a:rPr lang="en-US" sz="1500" dirty="0"/>
              <a:t> (dal 25 Kislev al 2 o 3 Tevet, </a:t>
            </a:r>
            <a:r>
              <a:rPr lang="en-US" sz="1500" dirty="0" err="1"/>
              <a:t>novembre</a:t>
            </a:r>
            <a:endParaRPr lang="en-US" sz="1500" dirty="0"/>
          </a:p>
          <a:p>
            <a:pPr defTabSz="914400">
              <a:lnSpc>
                <a:spcPct val="90000"/>
              </a:lnSpc>
              <a:spcAft>
                <a:spcPts val="600"/>
              </a:spcAft>
            </a:pPr>
            <a:r>
              <a:rPr lang="en-US" sz="1500" dirty="0"/>
              <a:t>– </a:t>
            </a:r>
            <a:r>
              <a:rPr lang="en-US" sz="1500" dirty="0" err="1"/>
              <a:t>dicembre</a:t>
            </a:r>
            <a:r>
              <a:rPr lang="en-US" sz="1500" dirty="0"/>
              <a:t> – </a:t>
            </a:r>
            <a:r>
              <a:rPr lang="en-US" sz="1500" dirty="0" err="1"/>
              <a:t>gennaio</a:t>
            </a:r>
            <a:r>
              <a:rPr lang="en-US" sz="1500" dirty="0"/>
              <a:t>) :</a:t>
            </a:r>
            <a:r>
              <a:rPr lang="en-US" sz="1500" dirty="0" err="1"/>
              <a:t>si</a:t>
            </a:r>
            <a:r>
              <a:rPr lang="en-US" sz="1500" dirty="0"/>
              <a:t> </a:t>
            </a:r>
            <a:r>
              <a:rPr lang="en-US" sz="1500" dirty="0" err="1"/>
              <a:t>celebra</a:t>
            </a:r>
            <a:r>
              <a:rPr lang="en-US" sz="1500" dirty="0"/>
              <a:t> la </a:t>
            </a:r>
            <a:r>
              <a:rPr lang="en-US" sz="1500" dirty="0" err="1"/>
              <a:t>consacrazione</a:t>
            </a:r>
            <a:r>
              <a:rPr lang="en-US" sz="1500" dirty="0"/>
              <a:t> del secondo </a:t>
            </a:r>
            <a:r>
              <a:rPr lang="en-US" sz="1500" dirty="0" err="1"/>
              <a:t>Tempio</a:t>
            </a:r>
            <a:r>
              <a:rPr lang="en-US" sz="1500" dirty="0"/>
              <a:t>,</a:t>
            </a:r>
          </a:p>
          <a:p>
            <a:pPr defTabSz="914400">
              <a:lnSpc>
                <a:spcPct val="90000"/>
              </a:lnSpc>
              <a:spcAft>
                <a:spcPts val="600"/>
              </a:spcAft>
            </a:pPr>
            <a:r>
              <a:rPr lang="en-US" sz="1500" dirty="0" err="1"/>
              <a:t>avvenuta</a:t>
            </a:r>
            <a:r>
              <a:rPr lang="en-US" sz="1500" dirty="0"/>
              <a:t> </a:t>
            </a:r>
            <a:r>
              <a:rPr lang="en-US" sz="1500" dirty="0" err="1"/>
              <a:t>nel</a:t>
            </a:r>
            <a:r>
              <a:rPr lang="en-US" sz="1500" dirty="0"/>
              <a:t> 165 </a:t>
            </a:r>
            <a:r>
              <a:rPr lang="en-US" sz="1500" dirty="0" err="1"/>
              <a:t>a.C</a:t>
            </a:r>
            <a:r>
              <a:rPr lang="en-US" sz="1500" dirty="0"/>
              <a:t>., dopo la </a:t>
            </a:r>
            <a:r>
              <a:rPr lang="en-US" sz="1500" dirty="0" err="1"/>
              <a:t>profanazione</a:t>
            </a:r>
            <a:r>
              <a:rPr lang="en-US" sz="1500" dirty="0"/>
              <a:t> </a:t>
            </a:r>
            <a:r>
              <a:rPr lang="en-US" sz="1500" dirty="0" err="1"/>
              <a:t>compiuta</a:t>
            </a:r>
            <a:r>
              <a:rPr lang="en-US" sz="1500" dirty="0"/>
              <a:t> </a:t>
            </a:r>
            <a:r>
              <a:rPr lang="en-US" sz="1500" dirty="0" err="1"/>
              <a:t>dai</a:t>
            </a:r>
            <a:r>
              <a:rPr lang="en-US" sz="1500" dirty="0"/>
              <a:t> </a:t>
            </a:r>
            <a:r>
              <a:rPr lang="en-US" sz="1500" dirty="0" err="1"/>
              <a:t>greci</a:t>
            </a:r>
            <a:r>
              <a:rPr lang="en-US" sz="1500" dirty="0"/>
              <a:t>.</a:t>
            </a:r>
          </a:p>
          <a:p>
            <a:pPr defTabSz="914400">
              <a:lnSpc>
                <a:spcPct val="90000"/>
              </a:lnSpc>
              <a:spcAft>
                <a:spcPts val="600"/>
              </a:spcAft>
            </a:pPr>
            <a:r>
              <a:rPr lang="en-US" sz="1500" dirty="0"/>
              <a:t>In </a:t>
            </a:r>
            <a:r>
              <a:rPr lang="en-US" sz="1500" dirty="0" err="1"/>
              <a:t>ognuna</a:t>
            </a:r>
            <a:r>
              <a:rPr lang="en-US" sz="1500" dirty="0"/>
              <a:t> </a:t>
            </a:r>
            <a:r>
              <a:rPr lang="en-US" sz="1500" dirty="0" err="1"/>
              <a:t>delle</a:t>
            </a:r>
            <a:r>
              <a:rPr lang="en-US" sz="1500" dirty="0"/>
              <a:t> otto </a:t>
            </a:r>
            <a:r>
              <a:rPr lang="en-US" sz="1500" dirty="0" err="1"/>
              <a:t>notti</a:t>
            </a:r>
            <a:r>
              <a:rPr lang="en-US" sz="1500" dirty="0"/>
              <a:t> </a:t>
            </a:r>
            <a:r>
              <a:rPr lang="en-US" sz="1500" dirty="0" err="1"/>
              <a:t>si</a:t>
            </a:r>
            <a:r>
              <a:rPr lang="en-US" sz="1500" dirty="0"/>
              <a:t> </a:t>
            </a:r>
            <a:r>
              <a:rPr lang="en-US" sz="1500" dirty="0" err="1"/>
              <a:t>accende</a:t>
            </a:r>
            <a:r>
              <a:rPr lang="en-US" sz="1500" dirty="0"/>
              <a:t> una luce, a </a:t>
            </a:r>
            <a:r>
              <a:rPr lang="en-US" sz="1500" dirty="0" err="1"/>
              <a:t>ricordo</a:t>
            </a:r>
            <a:r>
              <a:rPr lang="en-US" sz="1500" dirty="0"/>
              <a:t> del “</a:t>
            </a:r>
            <a:r>
              <a:rPr lang="en-US" sz="1500" dirty="0" err="1"/>
              <a:t>miracolo</a:t>
            </a:r>
            <a:endParaRPr lang="en-US" sz="1500" dirty="0"/>
          </a:p>
          <a:p>
            <a:pPr defTabSz="914400">
              <a:lnSpc>
                <a:spcPct val="90000"/>
              </a:lnSpc>
              <a:spcAft>
                <a:spcPts val="600"/>
              </a:spcAft>
            </a:pPr>
            <a:r>
              <a:rPr lang="en-US" sz="1500" dirty="0" err="1"/>
              <a:t>dell’olio</a:t>
            </a:r>
            <a:r>
              <a:rPr lang="en-US" sz="1500" dirty="0"/>
              <a:t>”.</a:t>
            </a:r>
          </a:p>
          <a:p>
            <a:pPr defTabSz="914400">
              <a:lnSpc>
                <a:spcPct val="90000"/>
              </a:lnSpc>
              <a:spcAft>
                <a:spcPts val="600"/>
              </a:spcAft>
            </a:pPr>
            <a:r>
              <a:rPr lang="en-US" sz="1500" dirty="0"/>
              <a:t>Questa </a:t>
            </a:r>
            <a:r>
              <a:rPr lang="en-US" sz="1500" dirty="0" err="1"/>
              <a:t>tradizione</a:t>
            </a:r>
            <a:r>
              <a:rPr lang="en-US" sz="1500" dirty="0"/>
              <a:t> ha </a:t>
            </a:r>
            <a:r>
              <a:rPr lang="en-US" sz="1500" dirty="0" err="1"/>
              <a:t>origine</a:t>
            </a:r>
            <a:r>
              <a:rPr lang="en-US" sz="1500" dirty="0"/>
              <a:t> due </a:t>
            </a:r>
            <a:r>
              <a:rPr lang="en-US" sz="1500" dirty="0" err="1"/>
              <a:t>secoli</a:t>
            </a:r>
            <a:r>
              <a:rPr lang="en-US" sz="1500" dirty="0"/>
              <a:t> prima </a:t>
            </a:r>
            <a:r>
              <a:rPr lang="en-US" sz="1500" dirty="0" err="1"/>
              <a:t>della</a:t>
            </a:r>
            <a:r>
              <a:rPr lang="en-US" sz="1500" dirty="0"/>
              <a:t> </a:t>
            </a:r>
            <a:r>
              <a:rPr lang="en-US" sz="1500" dirty="0" err="1"/>
              <a:t>nascita</a:t>
            </a:r>
            <a:r>
              <a:rPr lang="en-US" sz="1500" dirty="0"/>
              <a:t> di Cristo. Hanukkah e </a:t>
            </a:r>
            <a:r>
              <a:rPr lang="en-US" sz="1500" dirty="0" err="1"/>
              <a:t>anche</a:t>
            </a:r>
            <a:r>
              <a:rPr lang="en-US" sz="1500" dirty="0"/>
              <a:t> </a:t>
            </a:r>
            <a:r>
              <a:rPr lang="en-US" sz="1500" dirty="0" err="1"/>
              <a:t>chiamata</a:t>
            </a:r>
            <a:r>
              <a:rPr lang="en-US" sz="1500" dirty="0"/>
              <a:t> festa </a:t>
            </a:r>
            <a:r>
              <a:rPr lang="en-US" sz="1500" dirty="0" err="1"/>
              <a:t>delle</a:t>
            </a:r>
            <a:r>
              <a:rPr lang="en-US" sz="1500" dirty="0"/>
              <a:t> </a:t>
            </a:r>
            <a:r>
              <a:rPr lang="en-US" sz="1500" dirty="0" err="1"/>
              <a:t>luci</a:t>
            </a:r>
            <a:r>
              <a:rPr lang="en-US" sz="1500" dirty="0"/>
              <a:t>;</a:t>
            </a:r>
          </a:p>
          <a:p>
            <a:pPr defTabSz="914400">
              <a:lnSpc>
                <a:spcPct val="90000"/>
              </a:lnSpc>
              <a:spcAft>
                <a:spcPts val="600"/>
              </a:spcAft>
            </a:pPr>
            <a:r>
              <a:rPr lang="en-US" sz="1500" dirty="0" err="1"/>
              <a:t>celebra</a:t>
            </a:r>
            <a:r>
              <a:rPr lang="en-US" sz="1500" dirty="0"/>
              <a:t> la </a:t>
            </a:r>
            <a:r>
              <a:rPr lang="en-US" sz="1500" dirty="0" err="1"/>
              <a:t>riconquista</a:t>
            </a:r>
            <a:r>
              <a:rPr lang="en-US" sz="1500" dirty="0"/>
              <a:t> </a:t>
            </a:r>
            <a:r>
              <a:rPr lang="en-US" sz="1500" dirty="0" err="1"/>
              <a:t>dei</a:t>
            </a:r>
            <a:r>
              <a:rPr lang="en-US" sz="1500" dirty="0"/>
              <a:t> </a:t>
            </a:r>
            <a:r>
              <a:rPr lang="en-US" sz="1500" dirty="0" err="1"/>
              <a:t>macabei</a:t>
            </a:r>
            <a:r>
              <a:rPr lang="en-US" sz="1500" dirty="0"/>
              <a:t> del </a:t>
            </a:r>
            <a:r>
              <a:rPr lang="en-US" sz="1500" dirty="0" err="1"/>
              <a:t>tempio</a:t>
            </a:r>
            <a:r>
              <a:rPr lang="en-US" sz="1500" dirty="0"/>
              <a:t> di </a:t>
            </a:r>
            <a:r>
              <a:rPr lang="en-US" sz="1500" dirty="0" err="1"/>
              <a:t>Gerusaleme</a:t>
            </a:r>
            <a:r>
              <a:rPr lang="en-US" sz="1500" dirty="0"/>
              <a:t>, </a:t>
            </a:r>
            <a:r>
              <a:rPr lang="en-US" sz="1500" dirty="0" err="1"/>
              <a:t>profanato</a:t>
            </a:r>
            <a:r>
              <a:rPr lang="en-US" sz="1500" dirty="0"/>
              <a:t> </a:t>
            </a:r>
            <a:r>
              <a:rPr lang="en-US" sz="1500" dirty="0" err="1"/>
              <a:t>dai</a:t>
            </a:r>
            <a:r>
              <a:rPr lang="en-US" sz="1500" dirty="0"/>
              <a:t> </a:t>
            </a:r>
            <a:r>
              <a:rPr lang="en-US" sz="1500" dirty="0" err="1"/>
              <a:t>greci</a:t>
            </a:r>
            <a:r>
              <a:rPr lang="en-US" sz="1500" dirty="0"/>
              <a:t>.</a:t>
            </a:r>
          </a:p>
          <a:p>
            <a:pPr defTabSz="914400">
              <a:lnSpc>
                <a:spcPct val="90000"/>
              </a:lnSpc>
              <a:spcAft>
                <a:spcPts val="600"/>
              </a:spcAft>
            </a:pPr>
            <a:endParaRPr lang="en-US" sz="1500" dirty="0"/>
          </a:p>
          <a:p>
            <a:pPr indent="-228600" defTabSz="914400">
              <a:lnSpc>
                <a:spcPct val="90000"/>
              </a:lnSpc>
              <a:spcAft>
                <a:spcPts val="600"/>
              </a:spcAft>
              <a:buFont typeface="Arial" panose="020B0604020202020204" pitchFamily="34" charset="0"/>
              <a:buChar char="•"/>
            </a:pPr>
            <a:endParaRPr lang="en-US" sz="1500" dirty="0"/>
          </a:p>
        </p:txBody>
      </p:sp>
      <p:sp>
        <p:nvSpPr>
          <p:cNvPr id="4" name="CasellaDiTesto 3">
            <a:extLst>
              <a:ext uri="{FF2B5EF4-FFF2-40B4-BE49-F238E27FC236}">
                <a16:creationId xmlns:a16="http://schemas.microsoft.com/office/drawing/2014/main" id="{1B18FDA0-EA0D-4910-BD75-0915254EAC48}"/>
              </a:ext>
            </a:extLst>
          </p:cNvPr>
          <p:cNvSpPr txBox="1"/>
          <p:nvPr/>
        </p:nvSpPr>
        <p:spPr>
          <a:xfrm>
            <a:off x="476739" y="6371609"/>
            <a:ext cx="2868246" cy="369332"/>
          </a:xfrm>
          <a:prstGeom prst="rect">
            <a:avLst/>
          </a:prstGeom>
          <a:noFill/>
        </p:spPr>
        <p:txBody>
          <a:bodyPr wrap="square" rtlCol="0">
            <a:spAutoFit/>
          </a:bodyPr>
          <a:lstStyle/>
          <a:p>
            <a:r>
              <a:rPr lang="it-IT" dirty="0"/>
              <a:t>Lorenzo </a:t>
            </a:r>
            <a:r>
              <a:rPr lang="it-IT" dirty="0" err="1"/>
              <a:t>Pigatto</a:t>
            </a:r>
            <a:endParaRPr lang="it-IT" dirty="0"/>
          </a:p>
        </p:txBody>
      </p:sp>
      <p:sp>
        <p:nvSpPr>
          <p:cNvPr id="5" name="CasellaDiTesto 4">
            <a:extLst>
              <a:ext uri="{FF2B5EF4-FFF2-40B4-BE49-F238E27FC236}">
                <a16:creationId xmlns:a16="http://schemas.microsoft.com/office/drawing/2014/main" id="{71166846-12D4-4E92-8AEE-147199A4A6B2}"/>
              </a:ext>
            </a:extLst>
          </p:cNvPr>
          <p:cNvSpPr txBox="1"/>
          <p:nvPr/>
        </p:nvSpPr>
        <p:spPr>
          <a:xfrm>
            <a:off x="7363968" y="5892861"/>
            <a:ext cx="4671778" cy="369332"/>
          </a:xfrm>
          <a:prstGeom prst="rect">
            <a:avLst/>
          </a:prstGeom>
          <a:noFill/>
        </p:spPr>
        <p:txBody>
          <a:bodyPr wrap="square" rtlCol="0">
            <a:spAutoFit/>
          </a:bodyPr>
          <a:lstStyle/>
          <a:p>
            <a:r>
              <a:rPr lang="it-IT" dirty="0"/>
              <a:t>Fonte: </a:t>
            </a:r>
            <a:r>
              <a:rPr lang="it-IT" sz="1800" dirty="0">
                <a:effectLst/>
                <a:latin typeface="Helvetica" panose="020B0604020202020204" pitchFamily="34" charset="0"/>
                <a:ea typeface="Calibri" panose="020F0502020204030204" pitchFamily="34" charset="0"/>
              </a:rPr>
              <a:t>"National Geographic - Storia"</a:t>
            </a:r>
            <a:endParaRPr lang="it-IT" dirty="0"/>
          </a:p>
        </p:txBody>
      </p:sp>
      <p:sp>
        <p:nvSpPr>
          <p:cNvPr id="6" name="CasellaDiTesto 5">
            <a:extLst>
              <a:ext uri="{FF2B5EF4-FFF2-40B4-BE49-F238E27FC236}">
                <a16:creationId xmlns:a16="http://schemas.microsoft.com/office/drawing/2014/main" id="{80A33A7E-79B4-4254-A470-DAEF06BFAEB5}"/>
              </a:ext>
            </a:extLst>
          </p:cNvPr>
          <p:cNvSpPr txBox="1"/>
          <p:nvPr/>
        </p:nvSpPr>
        <p:spPr>
          <a:xfrm>
            <a:off x="4136105" y="6262193"/>
            <a:ext cx="7823200" cy="369332"/>
          </a:xfrm>
          <a:prstGeom prst="rect">
            <a:avLst/>
          </a:prstGeom>
          <a:noFill/>
        </p:spPr>
        <p:txBody>
          <a:bodyPr wrap="square" rtlCol="0">
            <a:spAutoFit/>
          </a:bodyPr>
          <a:lstStyle/>
          <a:p>
            <a:r>
              <a:rPr lang="it-IT" dirty="0"/>
              <a:t>Incontro all’Altro  Edizione: EDB Scuola   Autore: Sergio Bocchini</a:t>
            </a:r>
          </a:p>
        </p:txBody>
      </p:sp>
    </p:spTree>
    <p:extLst>
      <p:ext uri="{BB962C8B-B14F-4D97-AF65-F5344CB8AC3E}">
        <p14:creationId xmlns:p14="http://schemas.microsoft.com/office/powerpoint/2010/main" val="3812086191"/>
      </p:ext>
    </p:extLst>
  </p:cSld>
  <p:clrMapOvr>
    <a:masterClrMapping/>
  </p:clrMapOvr>
  <mc:AlternateContent xmlns:mc="http://schemas.openxmlformats.org/markup-compatibility/2006">
    <mc:Choice xmlns:p14="http://schemas.microsoft.com/office/powerpoint/2010/main" Requires="p14">
      <p:transition spd="slow" p14:dur="1500" advTm="15009">
        <p:split orient="vert"/>
      </p:transition>
    </mc:Choice>
    <mc:Fallback>
      <p:transition spd="slow" advTm="1500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3" name="CasellaDiTesto 2">
            <a:extLst>
              <a:ext uri="{FF2B5EF4-FFF2-40B4-BE49-F238E27FC236}">
                <a16:creationId xmlns:a16="http://schemas.microsoft.com/office/drawing/2014/main" id="{A97F8EBC-DBD2-4524-B0A1-207C1D8FB3E7}"/>
              </a:ext>
            </a:extLst>
          </p:cNvPr>
          <p:cNvSpPr txBox="1"/>
          <p:nvPr/>
        </p:nvSpPr>
        <p:spPr>
          <a:xfrm>
            <a:off x="677333" y="1702191"/>
            <a:ext cx="5816600" cy="4768947"/>
          </a:xfrm>
          <a:prstGeom prst="rect">
            <a:avLst/>
          </a:prstGeom>
        </p:spPr>
        <p:txBody>
          <a:bodyPr vert="horz" lIns="91440" tIns="45720" rIns="91440" bIns="45720" rtlCol="0">
            <a:normAutofit/>
          </a:bodyPr>
          <a:lstStyle/>
          <a:p>
            <a:pPr defTabSz="914400">
              <a:lnSpc>
                <a:spcPct val="90000"/>
              </a:lnSpc>
              <a:spcAft>
                <a:spcPts val="600"/>
              </a:spcAft>
            </a:pPr>
            <a:r>
              <a:rPr lang="en-US" sz="1500" dirty="0"/>
              <a:t>Nella festa ebraica dell’Hannukkah viene ricordata la consacrazione del Secondo Tempio di Gerusalemme, ordinata da Giuda Maccabeo, dopo l’occupazione ellenica del II secolo </a:t>
            </a:r>
            <a:r>
              <a:rPr lang="en-US" sz="1500" dirty="0" err="1"/>
              <a:t>a.C</a:t>
            </a:r>
            <a:r>
              <a:rPr lang="en-US" sz="1500" dirty="0"/>
              <a:t>. </a:t>
            </a:r>
          </a:p>
          <a:p>
            <a:pPr defTabSz="914400">
              <a:lnSpc>
                <a:spcPct val="90000"/>
              </a:lnSpc>
              <a:spcAft>
                <a:spcPts val="600"/>
              </a:spcAft>
            </a:pPr>
            <a:r>
              <a:rPr lang="en-US" sz="1500" dirty="0"/>
              <a:t>I conquistatori ellenici  volevano indurre il popolo ebraico ad adottare alcune pratiche contrarie alla propria religione; per fare questo tra le altre violenze, profanarono i templi ebraici. Giuda Maccabeo riuscì infine a riconquistare il tempio e a riconsacrarlo.</a:t>
            </a:r>
          </a:p>
          <a:p>
            <a:pPr defTabSz="914400">
              <a:lnSpc>
                <a:spcPct val="90000"/>
              </a:lnSpc>
              <a:spcAft>
                <a:spcPts val="600"/>
              </a:spcAft>
            </a:pPr>
            <a:r>
              <a:rPr lang="en-US" sz="1500" dirty="0"/>
              <a:t>La festa di Hannukkah si protrae per 8 giorni a partire dal venticinquesimo giorno del mese di Kislev che, solitamente, coincide con il mese di dicembre: durante questi giorni di festa gli ebrei sono soliti accendere progressivamente le otto candele della Chanukiah, per tener fede alla leggenda che vuole che, per accendere il candelabro del Tempio, i Maccabei avevano a disposizione un solo fiasco di olio, ma le candele continuarono a rimanere accese per 8 </a:t>
            </a:r>
            <a:r>
              <a:rPr lang="en-US" sz="1500" dirty="0" err="1"/>
              <a:t>giorni</a:t>
            </a:r>
            <a:r>
              <a:rPr lang="en-US" sz="1500" dirty="0"/>
              <a:t>.</a:t>
            </a:r>
          </a:p>
          <a:p>
            <a:pPr defTabSz="914400">
              <a:lnSpc>
                <a:spcPct val="90000"/>
              </a:lnSpc>
              <a:spcAft>
                <a:spcPts val="600"/>
              </a:spcAft>
            </a:pPr>
            <a:endParaRPr lang="en-US" sz="1500" dirty="0"/>
          </a:p>
          <a:p>
            <a:pPr defTabSz="914400">
              <a:lnSpc>
                <a:spcPct val="90000"/>
              </a:lnSpc>
              <a:spcAft>
                <a:spcPts val="600"/>
              </a:spcAft>
            </a:pPr>
            <a:r>
              <a:rPr lang="en-US" sz="1500" dirty="0"/>
              <a:t>				</a:t>
            </a:r>
          </a:p>
          <a:p>
            <a:pPr defTabSz="914400">
              <a:lnSpc>
                <a:spcPct val="90000"/>
              </a:lnSpc>
              <a:spcAft>
                <a:spcPts val="600"/>
              </a:spcAft>
            </a:pPr>
            <a:r>
              <a:rPr lang="en-US" sz="1500" dirty="0"/>
              <a:t>				</a:t>
            </a:r>
            <a:r>
              <a:rPr lang="en-US" sz="1500" i="1" dirty="0"/>
              <a:t>Leonardo Pezzoli</a:t>
            </a:r>
          </a:p>
        </p:txBody>
      </p:sp>
      <p:pic>
        <p:nvPicPr>
          <p:cNvPr id="5" name="Immagine 4" descr="Immagine che contiene candelabro&#10;&#10;Descrizione generata automaticamente">
            <a:extLst>
              <a:ext uri="{FF2B5EF4-FFF2-40B4-BE49-F238E27FC236}">
                <a16:creationId xmlns:a16="http://schemas.microsoft.com/office/drawing/2014/main" id="{3D53190E-C402-45A3-9FE7-C0843030692A}"/>
              </a:ext>
            </a:extLst>
          </p:cNvPr>
          <p:cNvPicPr>
            <a:picLocks noChangeAspect="1"/>
          </p:cNvPicPr>
          <p:nvPr/>
        </p:nvPicPr>
        <p:blipFill>
          <a:blip r:embed="rId4"/>
          <a:stretch>
            <a:fillRect/>
          </a:stretch>
        </p:blipFill>
        <p:spPr>
          <a:xfrm>
            <a:off x="6985000" y="2588090"/>
            <a:ext cx="4521200" cy="3008653"/>
          </a:xfrm>
          <a:prstGeom prst="rect">
            <a:avLst/>
          </a:prstGeom>
        </p:spPr>
      </p:pic>
    </p:spTree>
    <p:custDataLst>
      <p:tags r:id="rId1"/>
    </p:custDataLst>
    <p:extLst>
      <p:ext uri="{BB962C8B-B14F-4D97-AF65-F5344CB8AC3E}">
        <p14:creationId xmlns:p14="http://schemas.microsoft.com/office/powerpoint/2010/main" val="2685226959"/>
      </p:ext>
    </p:extLst>
  </p:cSld>
  <p:clrMapOvr>
    <a:masterClrMapping/>
  </p:clrMapOvr>
  <mc:AlternateContent xmlns:mc="http://schemas.openxmlformats.org/markup-compatibility/2006">
    <mc:Choice xmlns:p14="http://schemas.microsoft.com/office/powerpoint/2010/main" Requires="p14">
      <p:transition spd="med" p14:dur="700" advTm="21136">
        <p:fade/>
      </p:transition>
    </mc:Choice>
    <mc:Fallback>
      <p:transition spd="med" advTm="2113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2" name="Picture 11">
            <a:extLst>
              <a:ext uri="{FF2B5EF4-FFF2-40B4-BE49-F238E27FC236}">
                <a16:creationId xmlns:a16="http://schemas.microsoft.com/office/drawing/2014/main" id="{F0F06750-78FE-4472-8DA5-14CF3336F8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pic>
        <p:nvPicPr>
          <p:cNvPr id="5" name="Immagine 4" descr="Immagine che contiene candela, tavolo, compleanno, illuminato&#10;&#10;Descrizione generata automaticamente">
            <a:extLst>
              <a:ext uri="{FF2B5EF4-FFF2-40B4-BE49-F238E27FC236}">
                <a16:creationId xmlns:a16="http://schemas.microsoft.com/office/drawing/2014/main" id="{7A0C1116-F2CA-4DBE-A363-FBBAFA523442}"/>
              </a:ext>
            </a:extLst>
          </p:cNvPr>
          <p:cNvPicPr>
            <a:picLocks noChangeAspect="1"/>
          </p:cNvPicPr>
          <p:nvPr/>
        </p:nvPicPr>
        <p:blipFill rotWithShape="1">
          <a:blip r:embed="rId7">
            <a:alphaModFix amt="40000"/>
          </a:blip>
          <a:srcRect t="20422" b="5075"/>
          <a:stretch/>
        </p:blipFill>
        <p:spPr>
          <a:xfrm>
            <a:off x="20" y="10"/>
            <a:ext cx="12191980" cy="6857990"/>
          </a:xfrm>
          <a:prstGeom prst="rect">
            <a:avLst/>
          </a:prstGeom>
        </p:spPr>
      </p:pic>
      <p:sp>
        <p:nvSpPr>
          <p:cNvPr id="2" name="Titolo 1">
            <a:extLst>
              <a:ext uri="{FF2B5EF4-FFF2-40B4-BE49-F238E27FC236}">
                <a16:creationId xmlns:a16="http://schemas.microsoft.com/office/drawing/2014/main" id="{5DE5DF78-6C97-4FA3-AE38-A8057E7AF802}"/>
              </a:ext>
            </a:extLst>
          </p:cNvPr>
          <p:cNvSpPr>
            <a:spLocks noGrp="1"/>
          </p:cNvSpPr>
          <p:nvPr>
            <p:ph type="title"/>
          </p:nvPr>
        </p:nvSpPr>
        <p:spPr>
          <a:xfrm>
            <a:off x="1371600" y="2237173"/>
            <a:ext cx="9448800" cy="2602062"/>
          </a:xfrm>
        </p:spPr>
        <p:txBody>
          <a:bodyPr vert="horz" lIns="91440" tIns="45720" rIns="91440" bIns="45720" rtlCol="0" anchor="b">
            <a:normAutofit/>
          </a:bodyPr>
          <a:lstStyle/>
          <a:p>
            <a:pPr algn="l"/>
            <a:r>
              <a:rPr lang="en-US" sz="6000" i="1" dirty="0">
                <a:ln w="0"/>
                <a:effectLst>
                  <a:outerShdw blurRad="38100" dist="19050" dir="2700000" algn="tl" rotWithShape="0">
                    <a:schemeClr val="dk1">
                      <a:alpha val="40000"/>
                    </a:schemeClr>
                  </a:outerShdw>
                </a:effectLst>
              </a:rPr>
              <a:t>Le </a:t>
            </a:r>
            <a:r>
              <a:rPr lang="en-US" sz="6000" i="1" dirty="0" err="1">
                <a:ln w="0"/>
                <a:effectLst>
                  <a:outerShdw blurRad="38100" dist="19050" dir="2700000" algn="tl" rotWithShape="0">
                    <a:schemeClr val="dk1">
                      <a:alpha val="40000"/>
                    </a:schemeClr>
                  </a:outerShdw>
                </a:effectLst>
              </a:rPr>
              <a:t>tradizioni</a:t>
            </a:r>
            <a:r>
              <a:rPr lang="en-US" sz="6000" i="1" dirty="0">
                <a:ln w="0"/>
                <a:effectLst>
                  <a:outerShdw blurRad="38100" dist="19050" dir="2700000" algn="tl" rotWithShape="0">
                    <a:schemeClr val="dk1">
                      <a:alpha val="40000"/>
                    </a:schemeClr>
                  </a:outerShdw>
                </a:effectLst>
              </a:rPr>
              <a:t> del nostro Natale</a:t>
            </a:r>
          </a:p>
        </p:txBody>
      </p:sp>
      <p:pic>
        <p:nvPicPr>
          <p:cNvPr id="3" name="that's Christmas to me Pentatonix">
            <a:hlinkClick r:id="" action="ppaction://media"/>
            <a:extLst>
              <a:ext uri="{FF2B5EF4-FFF2-40B4-BE49-F238E27FC236}">
                <a16:creationId xmlns:a16="http://schemas.microsoft.com/office/drawing/2014/main" id="{70030347-E0BB-4416-A65D-ECD4B736E9B2}"/>
              </a:ext>
            </a:extLst>
          </p:cNvPr>
          <p:cNvPicPr>
            <a:picLocks noChangeAspect="1"/>
          </p:cNvPicPr>
          <p:nvPr>
            <a:audioFile r:link="rId3"/>
            <p:extLst>
              <p:ext uri="{DAA4B4D4-6D71-4841-9C94-3DE7FCFB9230}">
                <p14:media xmlns:p14="http://schemas.microsoft.com/office/powerpoint/2010/main" r:embed="rId2">
                  <p14:fade in="500" out="500"/>
                </p14:media>
              </p:ext>
            </p:extLst>
          </p:nvPr>
        </p:nvPicPr>
        <p:blipFill>
          <a:blip r:embed="rId8"/>
          <a:stretch>
            <a:fillRect/>
          </a:stretch>
        </p:blipFill>
        <p:spPr>
          <a:xfrm>
            <a:off x="10373137" y="6029738"/>
            <a:ext cx="407505" cy="407505"/>
          </a:xfrm>
          <a:prstGeom prst="rect">
            <a:avLst/>
          </a:prstGeom>
        </p:spPr>
      </p:pic>
    </p:spTree>
    <p:custDataLst>
      <p:tags r:id="rId1"/>
    </p:custDataLst>
    <p:extLst>
      <p:ext uri="{BB962C8B-B14F-4D97-AF65-F5344CB8AC3E}">
        <p14:creationId xmlns:p14="http://schemas.microsoft.com/office/powerpoint/2010/main" val="1248030755"/>
      </p:ext>
    </p:extLst>
  </p:cSld>
  <p:clrMapOvr>
    <a:masterClrMapping/>
  </p:clrMapOvr>
  <mc:AlternateContent xmlns:mc="http://schemas.openxmlformats.org/markup-compatibility/2006">
    <mc:Choice xmlns:p14="http://schemas.microsoft.com/office/powerpoint/2010/main" Requires="p14">
      <p:transition spd="slow" p14:dur="2000" advTm="6039"/>
    </mc:Choice>
    <mc:Fallback>
      <p:transition spd="slow" advTm="60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 presetClass="mediacall" presetSubtype="0" fill="hold" nodeType="afterEffect">
                                  <p:stCondLst>
                                    <p:cond delay="0"/>
                                  </p:stCondLst>
                                  <p:childTnLst>
                                    <p:cmd type="call" cmd="playFrom(0.0)">
                                      <p:cBhvr>
                                        <p:cTn id="12"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3" fill="hold" display="0">
                  <p:stCondLst>
                    <p:cond delay="indefinite"/>
                  </p:stCondLst>
                  <p:endCondLst>
                    <p:cond evt="onStopAudio" delay="0">
                      <p:tgtEl>
                        <p:sldTgt/>
                      </p:tgtEl>
                    </p:cond>
                  </p:endCondLst>
                </p:cTn>
                <p:tgtEl>
                  <p:spTgt spid="3"/>
                </p:tgtEl>
              </p:cMediaNode>
            </p:audio>
          </p:childTnLst>
        </p:cTn>
      </p:par>
    </p:tnLst>
    <p:bldLst>
      <p:bldP spid="2" grpId="0"/>
    </p:bldLst>
  </p:timing>
  <p:extLst>
    <p:ext uri="{E180D4A7-C9FB-4DFB-919C-405C955672EB}">
      <p14:showEvtLst xmlns:p14="http://schemas.microsoft.com/office/powerpoint/2010/main">
        <p14:playEvt time="2673" objId="3"/>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a:extLst>
              <a:ext uri="{FF2B5EF4-FFF2-40B4-BE49-F238E27FC236}">
                <a16:creationId xmlns:a16="http://schemas.microsoft.com/office/drawing/2014/main" id="{59957BE1-E738-4E49-82BC-B806553A9FD4}"/>
              </a:ext>
            </a:extLst>
          </p:cNvPr>
          <p:cNvSpPr txBox="1">
            <a:spLocks/>
          </p:cNvSpPr>
          <p:nvPr/>
        </p:nvSpPr>
        <p:spPr>
          <a:xfrm>
            <a:off x="319597" y="541539"/>
            <a:ext cx="6782540" cy="417250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None/>
            </a:pPr>
            <a:r>
              <a:rPr lang="it-IT" sz="4800" i="1" dirty="0"/>
              <a:t>Ognuno di noi vive la tradizione natalizia in maniera personale, sia per quanto riguarda la riflessione sui valori del Natale, sia per quanto riguarda le tradizioni che il Natale porta con sé. </a:t>
            </a:r>
          </a:p>
        </p:txBody>
      </p:sp>
      <p:pic>
        <p:nvPicPr>
          <p:cNvPr id="12" name="Immagine 11" descr="Immagine che contiene albero, luce, esterni, traffico&#10;&#10;Descrizione generata automaticamente">
            <a:extLst>
              <a:ext uri="{FF2B5EF4-FFF2-40B4-BE49-F238E27FC236}">
                <a16:creationId xmlns:a16="http://schemas.microsoft.com/office/drawing/2014/main" id="{799B3F72-1DD5-41AE-A3F5-857FDF0D0BCF}"/>
              </a:ext>
            </a:extLst>
          </p:cNvPr>
          <p:cNvPicPr>
            <a:picLocks noChangeAspect="1"/>
          </p:cNvPicPr>
          <p:nvPr/>
        </p:nvPicPr>
        <p:blipFill>
          <a:blip r:embed="rId2"/>
          <a:stretch>
            <a:fillRect/>
          </a:stretch>
        </p:blipFill>
        <p:spPr>
          <a:xfrm>
            <a:off x="7326138" y="1075553"/>
            <a:ext cx="4170445" cy="3119145"/>
          </a:xfrm>
          <a:prstGeom prst="rect">
            <a:avLst/>
          </a:prstGeom>
        </p:spPr>
      </p:pic>
    </p:spTree>
    <p:extLst>
      <p:ext uri="{BB962C8B-B14F-4D97-AF65-F5344CB8AC3E}">
        <p14:creationId xmlns:p14="http://schemas.microsoft.com/office/powerpoint/2010/main" val="2917403467"/>
      </p:ext>
    </p:extLst>
  </p:cSld>
  <p:clrMapOvr>
    <a:masterClrMapping/>
  </p:clrMapOvr>
  <mc:AlternateContent xmlns:mc="http://schemas.openxmlformats.org/markup-compatibility/2006">
    <mc:Choice xmlns:p14="http://schemas.microsoft.com/office/powerpoint/2010/main" Requires="p14">
      <p:transition spd="slow" p14:dur="2000" advTm="12706"/>
    </mc:Choice>
    <mc:Fallback>
      <p:transition spd="slow" advTm="12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par>
                          <p:cTn id="10" fill="hold">
                            <p:stCondLst>
                              <p:cond delay="20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6D4EF631-BC3B-4231-B583-F6AA44BE8222}"/>
              </a:ext>
            </a:extLst>
          </p:cNvPr>
          <p:cNvSpPr txBox="1"/>
          <p:nvPr/>
        </p:nvSpPr>
        <p:spPr>
          <a:xfrm>
            <a:off x="88775" y="363985"/>
            <a:ext cx="11896079" cy="4093428"/>
          </a:xfrm>
          <a:prstGeom prst="rect">
            <a:avLst/>
          </a:prstGeom>
          <a:noFill/>
        </p:spPr>
        <p:txBody>
          <a:bodyPr wrap="square" rtlCol="0">
            <a:spAutoFit/>
          </a:bodyPr>
          <a:lstStyle/>
          <a:p>
            <a:r>
              <a:rPr lang="it-IT" sz="2000" dirty="0"/>
              <a:t>Personalmente i quando festeggio il Natale seguo queste tradizioni:</a:t>
            </a:r>
          </a:p>
          <a:p>
            <a:r>
              <a:rPr lang="it-IT" sz="2000" dirty="0"/>
              <a:t>La prima settimana di dicembre/ l’ultima settimana di novembre di solito facciamo l’albero di Natale mettiamo le luci fuori e dentro casa.</a:t>
            </a:r>
          </a:p>
          <a:p>
            <a:r>
              <a:rPr lang="it-IT" sz="2000" dirty="0"/>
              <a:t>Facciamo il cenone di Natale che si svolge il 24 Dicembre (la vigilia di Natale) dove ci troviamo con tutti i parenti dalla parte di mio papà. </a:t>
            </a:r>
          </a:p>
          <a:p>
            <a:r>
              <a:rPr lang="it-IT" sz="2000" dirty="0"/>
              <a:t>Il pasto si svolge in 4 portate:</a:t>
            </a:r>
          </a:p>
          <a:p>
            <a:endParaRPr lang="it-IT" sz="2000" dirty="0"/>
          </a:p>
          <a:p>
            <a:r>
              <a:rPr lang="it-IT" sz="2000" dirty="0"/>
              <a:t>1.	Antipasto: con crostini, tramezzini, salmone,  mascarpone e </a:t>
            </a:r>
            <a:r>
              <a:rPr lang="it-IT" sz="2000" dirty="0" err="1"/>
              <a:t>philadelphia</a:t>
            </a:r>
            <a:endParaRPr lang="it-IT" sz="2000" dirty="0"/>
          </a:p>
          <a:p>
            <a:r>
              <a:rPr lang="it-IT" sz="2000" dirty="0"/>
              <a:t>2.	Primo: può essere pasticcio, canederli in brodo o bigoli</a:t>
            </a:r>
          </a:p>
          <a:p>
            <a:r>
              <a:rPr lang="it-IT" sz="2000" dirty="0"/>
              <a:t>3.	Secondo: tacchino oppure arrosto</a:t>
            </a:r>
          </a:p>
          <a:p>
            <a:pPr marL="342900" indent="-342900">
              <a:buAutoNum type="arabicPeriod" startAt="4"/>
            </a:pPr>
            <a:r>
              <a:rPr lang="it-IT" sz="2000" dirty="0"/>
              <a:t>Dolce: panettone imbevuto nel caffè con la crema mascarpone </a:t>
            </a:r>
          </a:p>
          <a:p>
            <a:endParaRPr lang="it-IT" sz="2000" dirty="0"/>
          </a:p>
          <a:p>
            <a:r>
              <a:rPr lang="it-IT" sz="2000" dirty="0"/>
              <a:t>Ovviamente tutto accompagnato da bibite e vino</a:t>
            </a:r>
          </a:p>
        </p:txBody>
      </p:sp>
      <p:sp>
        <p:nvSpPr>
          <p:cNvPr id="7" name="CasellaDiTesto 6">
            <a:extLst>
              <a:ext uri="{FF2B5EF4-FFF2-40B4-BE49-F238E27FC236}">
                <a16:creationId xmlns:a16="http://schemas.microsoft.com/office/drawing/2014/main" id="{3C40B826-3A74-4487-A2B1-F81D1E8C0EAC}"/>
              </a:ext>
            </a:extLst>
          </p:cNvPr>
          <p:cNvSpPr txBox="1"/>
          <p:nvPr/>
        </p:nvSpPr>
        <p:spPr>
          <a:xfrm>
            <a:off x="4338224" y="4555023"/>
            <a:ext cx="7853776" cy="1938992"/>
          </a:xfrm>
          <a:prstGeom prst="rect">
            <a:avLst/>
          </a:prstGeom>
          <a:noFill/>
        </p:spPr>
        <p:txBody>
          <a:bodyPr wrap="square">
            <a:spAutoFit/>
          </a:bodyPr>
          <a:lstStyle/>
          <a:p>
            <a:r>
              <a:rPr lang="it-IT" sz="2400" dirty="0"/>
              <a:t>La mattina del 25 ci si alza e si aprono i regali e verso le 11.30 ci si cambia per andare a messa. Al pranzo del 25 si fa con i parenti dalla parte di mia mamma una volta lo facevamo da mia nonna poi da quando è morta lo facciamo a casa mia.</a:t>
            </a:r>
          </a:p>
        </p:txBody>
      </p:sp>
      <p:pic>
        <p:nvPicPr>
          <p:cNvPr id="9" name="Immagine 8" descr="Immagine che contiene edificio, esterni, pianta, altare&#10;&#10;Descrizione generata automaticamente">
            <a:extLst>
              <a:ext uri="{FF2B5EF4-FFF2-40B4-BE49-F238E27FC236}">
                <a16:creationId xmlns:a16="http://schemas.microsoft.com/office/drawing/2014/main" id="{0C96E4B0-E604-492F-9F0B-57C88E364DB6}"/>
              </a:ext>
            </a:extLst>
          </p:cNvPr>
          <p:cNvPicPr>
            <a:picLocks noChangeAspect="1"/>
          </p:cNvPicPr>
          <p:nvPr/>
        </p:nvPicPr>
        <p:blipFill>
          <a:blip r:embed="rId2"/>
          <a:stretch>
            <a:fillRect/>
          </a:stretch>
        </p:blipFill>
        <p:spPr>
          <a:xfrm>
            <a:off x="1029810" y="4555023"/>
            <a:ext cx="2183907" cy="2183907"/>
          </a:xfrm>
          <a:prstGeom prst="rect">
            <a:avLst/>
          </a:prstGeom>
        </p:spPr>
      </p:pic>
    </p:spTree>
    <p:extLst>
      <p:ext uri="{BB962C8B-B14F-4D97-AF65-F5344CB8AC3E}">
        <p14:creationId xmlns:p14="http://schemas.microsoft.com/office/powerpoint/2010/main" val="4021943063"/>
      </p:ext>
    </p:extLst>
  </p:cSld>
  <p:clrMapOvr>
    <a:masterClrMapping/>
  </p:clrMapOvr>
  <p:transition spd="slow" advTm="3217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childTnLst>
                                </p:cTn>
                              </p:par>
                            </p:childTnLst>
                          </p:cTn>
                        </p:par>
                        <p:par>
                          <p:cTn id="9" fill="hold">
                            <p:stCondLst>
                              <p:cond delay="2000"/>
                            </p:stCondLst>
                            <p:childTnLst>
                              <p:par>
                                <p:cTn id="10" presetID="17" presetClass="entr" presetSubtype="1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250" fill="hold"/>
                                        <p:tgtEl>
                                          <p:spTgt spid="7"/>
                                        </p:tgtEl>
                                        <p:attrNameLst>
                                          <p:attrName>ppt_w</p:attrName>
                                        </p:attrNameLst>
                                      </p:cBhvr>
                                      <p:tavLst>
                                        <p:tav tm="0">
                                          <p:val>
                                            <p:fltVal val="0"/>
                                          </p:val>
                                        </p:tav>
                                        <p:tav tm="100000">
                                          <p:val>
                                            <p:strVal val="#ppt_w"/>
                                          </p:val>
                                        </p:tav>
                                      </p:tavLst>
                                    </p:anim>
                                    <p:anim calcmode="lin" valueType="num">
                                      <p:cBhvr>
                                        <p:cTn id="13" dur="12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3250"/>
                            </p:stCondLst>
                            <p:childTnLst>
                              <p:par>
                                <p:cTn id="15" presetID="26"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435">
                                          <p:stCondLst>
                                            <p:cond delay="0"/>
                                          </p:stCondLst>
                                        </p:cTn>
                                        <p:tgtEl>
                                          <p:spTgt spid="9"/>
                                        </p:tgtEl>
                                      </p:cBhvr>
                                    </p:animEffect>
                                    <p:anim calcmode="lin" valueType="num">
                                      <p:cBhvr>
                                        <p:cTn id="18" dur="1367"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9"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0"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21"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22"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23" dur="20">
                                          <p:stCondLst>
                                            <p:cond delay="487"/>
                                          </p:stCondLst>
                                        </p:cTn>
                                        <p:tgtEl>
                                          <p:spTgt spid="9"/>
                                        </p:tgtEl>
                                      </p:cBhvr>
                                      <p:to x="100000" y="60000"/>
                                    </p:animScale>
                                    <p:animScale>
                                      <p:cBhvr>
                                        <p:cTn id="24" dur="124" decel="50000">
                                          <p:stCondLst>
                                            <p:cond delay="507"/>
                                          </p:stCondLst>
                                        </p:cTn>
                                        <p:tgtEl>
                                          <p:spTgt spid="9"/>
                                        </p:tgtEl>
                                      </p:cBhvr>
                                      <p:to x="100000" y="100000"/>
                                    </p:animScale>
                                    <p:animScale>
                                      <p:cBhvr>
                                        <p:cTn id="25" dur="20">
                                          <p:stCondLst>
                                            <p:cond delay="984"/>
                                          </p:stCondLst>
                                        </p:cTn>
                                        <p:tgtEl>
                                          <p:spTgt spid="9"/>
                                        </p:tgtEl>
                                      </p:cBhvr>
                                      <p:to x="100000" y="80000"/>
                                    </p:animScale>
                                    <p:animScale>
                                      <p:cBhvr>
                                        <p:cTn id="26" dur="124" decel="50000">
                                          <p:stCondLst>
                                            <p:cond delay="1004"/>
                                          </p:stCondLst>
                                        </p:cTn>
                                        <p:tgtEl>
                                          <p:spTgt spid="9"/>
                                        </p:tgtEl>
                                      </p:cBhvr>
                                      <p:to x="100000" y="100000"/>
                                    </p:animScale>
                                    <p:animScale>
                                      <p:cBhvr>
                                        <p:cTn id="27" dur="20">
                                          <p:stCondLst>
                                            <p:cond delay="1231"/>
                                          </p:stCondLst>
                                        </p:cTn>
                                        <p:tgtEl>
                                          <p:spTgt spid="9"/>
                                        </p:tgtEl>
                                      </p:cBhvr>
                                      <p:to x="100000" y="90000"/>
                                    </p:animScale>
                                    <p:animScale>
                                      <p:cBhvr>
                                        <p:cTn id="28" dur="124" decel="50000">
                                          <p:stCondLst>
                                            <p:cond delay="1251"/>
                                          </p:stCondLst>
                                        </p:cTn>
                                        <p:tgtEl>
                                          <p:spTgt spid="9"/>
                                        </p:tgtEl>
                                      </p:cBhvr>
                                      <p:to x="100000" y="100000"/>
                                    </p:animScale>
                                    <p:animScale>
                                      <p:cBhvr>
                                        <p:cTn id="29" dur="20">
                                          <p:stCondLst>
                                            <p:cond delay="1356"/>
                                          </p:stCondLst>
                                        </p:cTn>
                                        <p:tgtEl>
                                          <p:spTgt spid="9"/>
                                        </p:tgtEl>
                                      </p:cBhvr>
                                      <p:to x="100000" y="95000"/>
                                    </p:animScale>
                                    <p:animScale>
                                      <p:cBhvr>
                                        <p:cTn id="30" dur="124" decel="50000">
                                          <p:stCondLst>
                                            <p:cond delay="1376"/>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7">
            <a:extLst>
              <a:ext uri="{FF2B5EF4-FFF2-40B4-BE49-F238E27FC236}">
                <a16:creationId xmlns:a16="http://schemas.microsoft.com/office/drawing/2014/main" id="{95DD5BC2-A8E7-4CAD-955A-3807355EC9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4" name="Rectangle 9">
            <a:extLst>
              <a:ext uri="{FF2B5EF4-FFF2-40B4-BE49-F238E27FC236}">
                <a16:creationId xmlns:a16="http://schemas.microsoft.com/office/drawing/2014/main" id="{7D993AC9-3A4A-4CF2-9BEF-8002E58F6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DE4144AD-8278-4A35-8DF4-1629E2896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03" y="643464"/>
            <a:ext cx="10905195" cy="5571072"/>
          </a:xfrm>
          <a:prstGeom prst="roundRect">
            <a:avLst>
              <a:gd name="adj" fmla="val 2403"/>
            </a:avLst>
          </a:prstGeom>
          <a:solidFill>
            <a:srgbClr val="FFFFFF"/>
          </a:solidFill>
          <a:ln w="31750">
            <a:solidFill>
              <a:schemeClr val="accent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2" descr="Immagine che contiene testo&#10;&#10;Descrizione generata automaticamente">
            <a:extLst>
              <a:ext uri="{FF2B5EF4-FFF2-40B4-BE49-F238E27FC236}">
                <a16:creationId xmlns:a16="http://schemas.microsoft.com/office/drawing/2014/main" id="{F144E918-D9E3-403A-80F1-ADAF88013A7A}"/>
              </a:ext>
            </a:extLst>
          </p:cNvPr>
          <p:cNvPicPr>
            <a:picLocks noChangeAspect="1"/>
          </p:cNvPicPr>
          <p:nvPr/>
        </p:nvPicPr>
        <p:blipFill>
          <a:blip r:embed="rId3"/>
          <a:stretch>
            <a:fillRect/>
          </a:stretch>
        </p:blipFill>
        <p:spPr>
          <a:xfrm>
            <a:off x="870204" y="1181907"/>
            <a:ext cx="10451592" cy="4494185"/>
          </a:xfrm>
          <a:prstGeom prst="rect">
            <a:avLst/>
          </a:prstGeom>
          <a:ln w="31750" cap="sq">
            <a:noFill/>
            <a:miter lim="800000"/>
          </a:ln>
        </p:spPr>
      </p:pic>
    </p:spTree>
    <p:extLst>
      <p:ext uri="{BB962C8B-B14F-4D97-AF65-F5344CB8AC3E}">
        <p14:creationId xmlns:p14="http://schemas.microsoft.com/office/powerpoint/2010/main" val="2282284599"/>
      </p:ext>
    </p:extLst>
  </p:cSld>
  <p:clrMapOvr>
    <a:masterClrMapping/>
  </p:clrMapOvr>
  <p:transition spd="slow" advTm="1497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7100C6E-20C6-42BB-949F-81F789CB11B9}"/>
              </a:ext>
            </a:extLst>
          </p:cNvPr>
          <p:cNvSpPr txBox="1"/>
          <p:nvPr/>
        </p:nvSpPr>
        <p:spPr>
          <a:xfrm>
            <a:off x="401320" y="2879035"/>
            <a:ext cx="5994400" cy="3600986"/>
          </a:xfrm>
          <a:prstGeom prst="rect">
            <a:avLst/>
          </a:prstGeom>
          <a:noFill/>
        </p:spPr>
        <p:txBody>
          <a:bodyPr wrap="square" rtlCol="0">
            <a:spAutoFit/>
          </a:bodyPr>
          <a:lstStyle/>
          <a:p>
            <a:r>
              <a:rPr lang="it-IT" sz="4000" kern="150" dirty="0">
                <a:effectLst/>
                <a:latin typeface="Times New Roman" panose="02020603050405020304" pitchFamily="18" charset="0"/>
                <a:ea typeface="Arial Unicode MS"/>
                <a:cs typeface="Arial Unicode MS"/>
              </a:rPr>
              <a:t>La mia famiglia non ha tradizioni; noi a Natale apriamo i regali e facciamo o il pranzo o la cena con i nostri parenti.</a:t>
            </a:r>
          </a:p>
          <a:p>
            <a:endParaRPr lang="it-IT" sz="2800" dirty="0"/>
          </a:p>
        </p:txBody>
      </p:sp>
      <p:pic>
        <p:nvPicPr>
          <p:cNvPr id="5" name="Immagine 4" descr="Immagine che contiene interni, ingombro, arredamento, disposto&#10;&#10;Descrizione generata automaticamente">
            <a:extLst>
              <a:ext uri="{FF2B5EF4-FFF2-40B4-BE49-F238E27FC236}">
                <a16:creationId xmlns:a16="http://schemas.microsoft.com/office/drawing/2014/main" id="{20B9D77B-E4B7-4D25-97A0-519B7ACA50D9}"/>
              </a:ext>
            </a:extLst>
          </p:cNvPr>
          <p:cNvPicPr>
            <a:picLocks noChangeAspect="1"/>
          </p:cNvPicPr>
          <p:nvPr/>
        </p:nvPicPr>
        <p:blipFill>
          <a:blip r:embed="rId2"/>
          <a:stretch>
            <a:fillRect/>
          </a:stretch>
        </p:blipFill>
        <p:spPr>
          <a:xfrm>
            <a:off x="6546925" y="655982"/>
            <a:ext cx="4586639" cy="2580861"/>
          </a:xfrm>
          <a:prstGeom prst="rect">
            <a:avLst/>
          </a:prstGeom>
        </p:spPr>
      </p:pic>
    </p:spTree>
    <p:extLst>
      <p:ext uri="{BB962C8B-B14F-4D97-AF65-F5344CB8AC3E}">
        <p14:creationId xmlns:p14="http://schemas.microsoft.com/office/powerpoint/2010/main" val="4052991464"/>
      </p:ext>
    </p:extLst>
  </p:cSld>
  <p:clrMapOvr>
    <a:masterClrMapping/>
  </p:clrMapOvr>
  <mc:AlternateContent xmlns:mc="http://schemas.openxmlformats.org/markup-compatibility/2006">
    <mc:Choice xmlns:p14="http://schemas.microsoft.com/office/powerpoint/2010/main" Requires="p14">
      <p:transition spd="slow" p14:dur="2000" advTm="10859"/>
    </mc:Choice>
    <mc:Fallback>
      <p:transition spd="slow" advTm="108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1"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0">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4" name="CasellaDiTesto 3">
            <a:extLst>
              <a:ext uri="{FF2B5EF4-FFF2-40B4-BE49-F238E27FC236}">
                <a16:creationId xmlns:a16="http://schemas.microsoft.com/office/drawing/2014/main" id="{136AFE9F-83DD-4202-9D80-B13C40E81592}"/>
              </a:ext>
            </a:extLst>
          </p:cNvPr>
          <p:cNvSpPr txBox="1"/>
          <p:nvPr/>
        </p:nvSpPr>
        <p:spPr>
          <a:xfrm>
            <a:off x="677333" y="2194560"/>
            <a:ext cx="5816600" cy="4024125"/>
          </a:xfrm>
          <a:prstGeom prst="rect">
            <a:avLst/>
          </a:prstGeom>
        </p:spPr>
        <p:txBody>
          <a:bodyPr vert="horz" lIns="91440" tIns="45720" rIns="91440" bIns="45720" rtlCol="0">
            <a:normAutofit/>
          </a:bodyPr>
          <a:lstStyle/>
          <a:p>
            <a:pPr defTabSz="914400">
              <a:lnSpc>
                <a:spcPct val="90000"/>
              </a:lnSpc>
              <a:spcAft>
                <a:spcPts val="600"/>
              </a:spcAft>
            </a:pPr>
            <a:r>
              <a:rPr lang="en-US" sz="2400" dirty="0">
                <a:latin typeface="Elephant" panose="02020904090505020303" pitchFamily="18" charset="0"/>
              </a:rPr>
              <a:t>A Natale </a:t>
            </a:r>
            <a:r>
              <a:rPr lang="en-US" sz="2400" dirty="0" err="1">
                <a:latin typeface="Elephant" panose="02020904090505020303" pitchFamily="18" charset="0"/>
              </a:rPr>
              <a:t>facciamo</a:t>
            </a:r>
            <a:r>
              <a:rPr lang="en-US" sz="2400" dirty="0">
                <a:latin typeface="Elephant" panose="02020904090505020303" pitchFamily="18" charset="0"/>
              </a:rPr>
              <a:t> sempre un </a:t>
            </a:r>
            <a:r>
              <a:rPr lang="en-US" sz="2400" dirty="0" err="1">
                <a:latin typeface="Elephant" panose="02020904090505020303" pitchFamily="18" charset="0"/>
              </a:rPr>
              <a:t>pranzo</a:t>
            </a:r>
            <a:r>
              <a:rPr lang="en-US" sz="2400" dirty="0">
                <a:latin typeface="Elephant" panose="02020904090505020303" pitchFamily="18" charset="0"/>
              </a:rPr>
              <a:t> e una </a:t>
            </a:r>
            <a:r>
              <a:rPr lang="en-US" sz="2400" dirty="0" err="1">
                <a:latin typeface="Elephant" panose="02020904090505020303" pitchFamily="18" charset="0"/>
              </a:rPr>
              <a:t>cena</a:t>
            </a:r>
            <a:r>
              <a:rPr lang="en-US" sz="2400" dirty="0">
                <a:latin typeface="Elephant" panose="02020904090505020303" pitchFamily="18" charset="0"/>
              </a:rPr>
              <a:t> in </a:t>
            </a:r>
            <a:r>
              <a:rPr lang="en-US" sz="2400" dirty="0" err="1">
                <a:latin typeface="Elephant" panose="02020904090505020303" pitchFamily="18" charset="0"/>
              </a:rPr>
              <a:t>famiglia</a:t>
            </a:r>
            <a:r>
              <a:rPr lang="en-US" sz="2400" dirty="0">
                <a:latin typeface="Elephant" panose="02020904090505020303" pitchFamily="18" charset="0"/>
              </a:rPr>
              <a:t>, dopo </a:t>
            </a:r>
            <a:r>
              <a:rPr lang="en-US" sz="2400" dirty="0" err="1">
                <a:latin typeface="Elephant" panose="02020904090505020303" pitchFamily="18" charset="0"/>
              </a:rPr>
              <a:t>i</a:t>
            </a:r>
            <a:r>
              <a:rPr lang="en-US" sz="2400" dirty="0">
                <a:latin typeface="Elephant" panose="02020904090505020303" pitchFamily="18" charset="0"/>
              </a:rPr>
              <a:t> </a:t>
            </a:r>
            <a:r>
              <a:rPr lang="en-US" sz="2400" dirty="0" err="1">
                <a:latin typeface="Elephant" panose="02020904090505020303" pitchFamily="18" charset="0"/>
              </a:rPr>
              <a:t>quali</a:t>
            </a:r>
            <a:r>
              <a:rPr lang="en-US" sz="2400" dirty="0">
                <a:latin typeface="Elephant" panose="02020904090505020303" pitchFamily="18" charset="0"/>
              </a:rPr>
              <a:t> </a:t>
            </a:r>
            <a:r>
              <a:rPr lang="en-US" sz="2400" dirty="0" err="1">
                <a:latin typeface="Elephant" panose="02020904090505020303" pitchFamily="18" charset="0"/>
              </a:rPr>
              <a:t>si</a:t>
            </a:r>
            <a:r>
              <a:rPr lang="en-US" sz="2400" dirty="0">
                <a:latin typeface="Elephant" panose="02020904090505020303" pitchFamily="18" charset="0"/>
              </a:rPr>
              <a:t> </a:t>
            </a:r>
            <a:r>
              <a:rPr lang="en-US" sz="2400" dirty="0" err="1">
                <a:latin typeface="Elephant" panose="02020904090505020303" pitchFamily="18" charset="0"/>
              </a:rPr>
              <a:t>fanno</a:t>
            </a:r>
            <a:r>
              <a:rPr lang="en-US" sz="2400" dirty="0">
                <a:latin typeface="Elephant" panose="02020904090505020303" pitchFamily="18" charset="0"/>
              </a:rPr>
              <a:t> </a:t>
            </a:r>
            <a:r>
              <a:rPr lang="en-US" sz="2400" dirty="0" err="1">
                <a:latin typeface="Elephant" panose="02020904090505020303" pitchFamily="18" charset="0"/>
              </a:rPr>
              <a:t>giochi</a:t>
            </a:r>
            <a:r>
              <a:rPr lang="en-US" sz="2400" dirty="0">
                <a:latin typeface="Elephant" panose="02020904090505020303" pitchFamily="18" charset="0"/>
              </a:rPr>
              <a:t> di </a:t>
            </a:r>
            <a:r>
              <a:rPr lang="en-US" sz="2400" dirty="0" err="1">
                <a:latin typeface="Elephant" panose="02020904090505020303" pitchFamily="18" charset="0"/>
              </a:rPr>
              <a:t>società</a:t>
            </a:r>
            <a:r>
              <a:rPr lang="en-US" sz="2400" dirty="0">
                <a:latin typeface="Elephant" panose="02020904090505020303" pitchFamily="18" charset="0"/>
              </a:rPr>
              <a:t>, come ad </a:t>
            </a:r>
            <a:r>
              <a:rPr lang="en-US" sz="2400" dirty="0" err="1">
                <a:latin typeface="Elephant" panose="02020904090505020303" pitchFamily="18" charset="0"/>
              </a:rPr>
              <a:t>esempio</a:t>
            </a:r>
            <a:r>
              <a:rPr lang="en-US" sz="2400" dirty="0">
                <a:latin typeface="Elephant" panose="02020904090505020303" pitchFamily="18" charset="0"/>
              </a:rPr>
              <a:t> la tombola.</a:t>
            </a:r>
          </a:p>
          <a:p>
            <a:pPr defTabSz="914400">
              <a:lnSpc>
                <a:spcPct val="90000"/>
              </a:lnSpc>
              <a:spcAft>
                <a:spcPts val="600"/>
              </a:spcAft>
            </a:pPr>
            <a:r>
              <a:rPr lang="en-US" sz="2400" dirty="0">
                <a:latin typeface="Elephant" panose="02020904090505020303" pitchFamily="18" charset="0"/>
              </a:rPr>
              <a:t>La </a:t>
            </a:r>
            <a:r>
              <a:rPr lang="en-US" sz="2400" dirty="0" err="1">
                <a:latin typeface="Elephant" panose="02020904090505020303" pitchFamily="18" charset="0"/>
              </a:rPr>
              <a:t>mattina</a:t>
            </a:r>
            <a:r>
              <a:rPr lang="en-US" sz="2400" dirty="0">
                <a:latin typeface="Elephant" panose="02020904090505020303" pitchFamily="18" charset="0"/>
              </a:rPr>
              <a:t> di Natale, </a:t>
            </a:r>
            <a:r>
              <a:rPr lang="en-US" sz="2400" dirty="0" err="1">
                <a:latin typeface="Elephant" panose="02020904090505020303" pitchFamily="18" charset="0"/>
              </a:rPr>
              <a:t>scartiamo</a:t>
            </a:r>
            <a:r>
              <a:rPr lang="en-US" sz="2400" dirty="0">
                <a:latin typeface="Elephant" panose="02020904090505020303" pitchFamily="18" charset="0"/>
              </a:rPr>
              <a:t> </a:t>
            </a:r>
            <a:r>
              <a:rPr lang="en-US" sz="2400" dirty="0" err="1">
                <a:latin typeface="Elephant" panose="02020904090505020303" pitchFamily="18" charset="0"/>
              </a:rPr>
              <a:t>i</a:t>
            </a:r>
            <a:r>
              <a:rPr lang="en-US" sz="2400" dirty="0">
                <a:latin typeface="Elephant" panose="02020904090505020303" pitchFamily="18" charset="0"/>
              </a:rPr>
              <a:t> </a:t>
            </a:r>
            <a:r>
              <a:rPr lang="en-US" sz="2400" dirty="0" err="1">
                <a:latin typeface="Elephant" panose="02020904090505020303" pitchFamily="18" charset="0"/>
              </a:rPr>
              <a:t>regali</a:t>
            </a:r>
            <a:r>
              <a:rPr lang="en-US" sz="2400" dirty="0">
                <a:latin typeface="Elephant" panose="02020904090505020303" pitchFamily="18" charset="0"/>
              </a:rPr>
              <a:t> </a:t>
            </a:r>
            <a:r>
              <a:rPr lang="en-US" sz="2400" dirty="0" err="1">
                <a:latin typeface="Elephant" panose="02020904090505020303" pitchFamily="18" charset="0"/>
              </a:rPr>
              <a:t>mentre</a:t>
            </a:r>
            <a:r>
              <a:rPr lang="en-US" sz="2400" dirty="0">
                <a:latin typeface="Elephant" panose="02020904090505020303" pitchFamily="18" charset="0"/>
              </a:rPr>
              <a:t> </a:t>
            </a:r>
            <a:r>
              <a:rPr lang="en-US" sz="2400" dirty="0" err="1">
                <a:latin typeface="Elephant" panose="02020904090505020303" pitchFamily="18" charset="0"/>
              </a:rPr>
              <a:t>mia</a:t>
            </a:r>
            <a:r>
              <a:rPr lang="en-US" sz="2400" dirty="0">
                <a:latin typeface="Elephant" panose="02020904090505020303" pitchFamily="18" charset="0"/>
              </a:rPr>
              <a:t> mamma </a:t>
            </a:r>
            <a:r>
              <a:rPr lang="en-US" sz="2400" dirty="0" err="1">
                <a:latin typeface="Elephant" panose="02020904090505020303" pitchFamily="18" charset="0"/>
              </a:rPr>
              <a:t>registra</a:t>
            </a:r>
            <a:r>
              <a:rPr lang="en-US" sz="2400" dirty="0">
                <a:latin typeface="Elephant" panose="02020904090505020303" pitchFamily="18" charset="0"/>
              </a:rPr>
              <a:t> un video per </a:t>
            </a:r>
            <a:r>
              <a:rPr lang="en-US" sz="2400" dirty="0" err="1">
                <a:latin typeface="Elephant" panose="02020904090505020303" pitchFamily="18" charset="0"/>
              </a:rPr>
              <a:t>immortalare</a:t>
            </a:r>
            <a:r>
              <a:rPr lang="en-US" sz="2400" dirty="0">
                <a:latin typeface="Elephant" panose="02020904090505020303" pitchFamily="18" charset="0"/>
              </a:rPr>
              <a:t> </a:t>
            </a:r>
            <a:r>
              <a:rPr lang="en-US" sz="2400" dirty="0" err="1">
                <a:latin typeface="Elephant" panose="02020904090505020303" pitchFamily="18" charset="0"/>
              </a:rPr>
              <a:t>questo</a:t>
            </a:r>
            <a:r>
              <a:rPr lang="en-US" sz="2400" dirty="0">
                <a:latin typeface="Elephant" panose="02020904090505020303" pitchFamily="18" charset="0"/>
              </a:rPr>
              <a:t> </a:t>
            </a:r>
            <a:r>
              <a:rPr lang="en-US" sz="2400" dirty="0" err="1">
                <a:latin typeface="Elephant" panose="02020904090505020303" pitchFamily="18" charset="0"/>
              </a:rPr>
              <a:t>momento</a:t>
            </a:r>
            <a:r>
              <a:rPr lang="en-US" sz="2400" dirty="0">
                <a:latin typeface="Elephant" panose="02020904090505020303" pitchFamily="18" charset="0"/>
              </a:rPr>
              <a:t> </a:t>
            </a:r>
            <a:r>
              <a:rPr lang="en-US" sz="2400" dirty="0" err="1">
                <a:latin typeface="Elephant" panose="02020904090505020303" pitchFamily="18" charset="0"/>
              </a:rPr>
              <a:t>felice</a:t>
            </a:r>
            <a:r>
              <a:rPr lang="en-US" sz="2400" dirty="0">
                <a:latin typeface="Elephant" panose="02020904090505020303" pitchFamily="18" charset="0"/>
              </a:rPr>
              <a:t>, poi ci </a:t>
            </a:r>
            <a:r>
              <a:rPr lang="en-US" sz="2400" dirty="0" err="1">
                <a:latin typeface="Elephant" panose="02020904090505020303" pitchFamily="18" charset="0"/>
              </a:rPr>
              <a:t>prepariamo</a:t>
            </a:r>
            <a:r>
              <a:rPr lang="en-US" sz="2400" dirty="0">
                <a:latin typeface="Elephant" panose="02020904090505020303" pitchFamily="18" charset="0"/>
              </a:rPr>
              <a:t>, </a:t>
            </a:r>
            <a:r>
              <a:rPr lang="en-US" sz="2400" dirty="0" err="1">
                <a:latin typeface="Elephant" panose="02020904090505020303" pitchFamily="18" charset="0"/>
              </a:rPr>
              <a:t>usciamo</a:t>
            </a:r>
            <a:r>
              <a:rPr lang="en-US" sz="2400" dirty="0">
                <a:latin typeface="Elephant" panose="02020904090505020303" pitchFamily="18" charset="0"/>
              </a:rPr>
              <a:t> a </a:t>
            </a:r>
            <a:r>
              <a:rPr lang="en-US" sz="2400" dirty="0" err="1">
                <a:latin typeface="Elephant" panose="02020904090505020303" pitchFamily="18" charset="0"/>
              </a:rPr>
              <a:t>pranzo</a:t>
            </a:r>
            <a:r>
              <a:rPr lang="en-US" sz="2400" dirty="0">
                <a:latin typeface="Elephant" panose="02020904090505020303" pitchFamily="18" charset="0"/>
              </a:rPr>
              <a:t> e </a:t>
            </a:r>
            <a:r>
              <a:rPr lang="en-US" sz="2400" dirty="0" err="1">
                <a:latin typeface="Elephant" panose="02020904090505020303" pitchFamily="18" charset="0"/>
              </a:rPr>
              <a:t>rimaniamo</a:t>
            </a:r>
            <a:r>
              <a:rPr lang="en-US" sz="2400" dirty="0">
                <a:latin typeface="Elephant" panose="02020904090505020303" pitchFamily="18" charset="0"/>
              </a:rPr>
              <a:t> </a:t>
            </a:r>
            <a:r>
              <a:rPr lang="en-US" sz="2400" dirty="0" err="1">
                <a:latin typeface="Elephant" panose="02020904090505020303" pitchFamily="18" charset="0"/>
              </a:rPr>
              <a:t>fuori</a:t>
            </a:r>
            <a:r>
              <a:rPr lang="en-US" sz="2400" dirty="0">
                <a:latin typeface="Elephant" panose="02020904090505020303" pitchFamily="18" charset="0"/>
              </a:rPr>
              <a:t> a </a:t>
            </a:r>
            <a:r>
              <a:rPr lang="en-US" sz="2400" dirty="0" err="1">
                <a:latin typeface="Elephant" panose="02020904090505020303" pitchFamily="18" charset="0"/>
              </a:rPr>
              <a:t>festeggiare</a:t>
            </a:r>
            <a:r>
              <a:rPr lang="en-US" sz="2400" dirty="0">
                <a:latin typeface="Elephant" panose="02020904090505020303" pitchFamily="18" charset="0"/>
              </a:rPr>
              <a:t> </a:t>
            </a:r>
            <a:r>
              <a:rPr lang="en-US" sz="2400" dirty="0" err="1">
                <a:latin typeface="Elephant" panose="02020904090505020303" pitchFamily="18" charset="0"/>
              </a:rPr>
              <a:t>fino</a:t>
            </a:r>
            <a:r>
              <a:rPr lang="en-US" sz="2400" dirty="0">
                <a:latin typeface="Elephant" panose="02020904090505020303" pitchFamily="18" charset="0"/>
              </a:rPr>
              <a:t> a sera.</a:t>
            </a:r>
          </a:p>
        </p:txBody>
      </p:sp>
      <p:pic>
        <p:nvPicPr>
          <p:cNvPr id="6" name="Immagine 5" descr="Immagine che contiene testo, cruciverba&#10;&#10;Descrizione generata automaticamente">
            <a:extLst>
              <a:ext uri="{FF2B5EF4-FFF2-40B4-BE49-F238E27FC236}">
                <a16:creationId xmlns:a16="http://schemas.microsoft.com/office/drawing/2014/main" id="{D5FE9D38-E464-4613-8D11-4B27CE303EF4}"/>
              </a:ext>
            </a:extLst>
          </p:cNvPr>
          <p:cNvPicPr>
            <a:picLocks noChangeAspect="1"/>
          </p:cNvPicPr>
          <p:nvPr/>
        </p:nvPicPr>
        <p:blipFill rotWithShape="1">
          <a:blip r:embed="rId3"/>
          <a:srcRect l="11794"/>
          <a:stretch/>
        </p:blipFill>
        <p:spPr>
          <a:xfrm rot="764248">
            <a:off x="6450194" y="2601523"/>
            <a:ext cx="4521200" cy="3717525"/>
          </a:xfrm>
          <a:prstGeom prst="rect">
            <a:avLst/>
          </a:prstGeom>
          <a:ln>
            <a:noFill/>
          </a:ln>
          <a:effectLst>
            <a:softEdge rad="112500"/>
          </a:effectLst>
        </p:spPr>
      </p:pic>
    </p:spTree>
    <p:extLst>
      <p:ext uri="{BB962C8B-B14F-4D97-AF65-F5344CB8AC3E}">
        <p14:creationId xmlns:p14="http://schemas.microsoft.com/office/powerpoint/2010/main" val="2893156409"/>
      </p:ext>
    </p:extLst>
  </p:cSld>
  <p:clrMapOvr>
    <a:masterClrMapping/>
  </p:clrMapOvr>
  <p:transition spd="slow" advTm="15902">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8282A2BF-5552-43A7-8C7C-87FDB0B6460C}"/>
              </a:ext>
            </a:extLst>
          </p:cNvPr>
          <p:cNvSpPr txBox="1"/>
          <p:nvPr/>
        </p:nvSpPr>
        <p:spPr>
          <a:xfrm>
            <a:off x="5974080" y="381095"/>
            <a:ext cx="6096000" cy="2153731"/>
          </a:xfrm>
          <a:prstGeom prst="rect">
            <a:avLst/>
          </a:prstGeom>
          <a:noFill/>
        </p:spPr>
        <p:txBody>
          <a:bodyPr wrap="square">
            <a:spAutoFit/>
          </a:bodyPr>
          <a:lstStyle/>
          <a:p>
            <a:pPr>
              <a:lnSpc>
                <a:spcPct val="107000"/>
              </a:lnSpc>
              <a:spcAft>
                <a:spcPts val="800"/>
              </a:spcAft>
            </a:pPr>
            <a:r>
              <a:rPr lang="it-IT" sz="1800" dirty="0">
                <a:effectLst/>
                <a:latin typeface="Calibri" panose="020F0502020204030204" pitchFamily="34" charset="0"/>
                <a:ea typeface="Calibri" panose="020F0502020204030204" pitchFamily="34" charset="0"/>
              </a:rPr>
              <a:t>Il Natale Serbo Ortodosso non si festeggia il 25 Dicembre, ma il 7 gennaio secondo la tradizione del calendario giuliano. A differenza del Natale italiano, la festività serba è molto austera e legata ad alcune tradizioni frugali. In questo periodo in Serbia è usanza preparare la marmellata di prugne e la </a:t>
            </a:r>
            <a:r>
              <a:rPr lang="it-IT" sz="1800" dirty="0" err="1">
                <a:effectLst/>
                <a:latin typeface="Calibri" panose="020F0502020204030204" pitchFamily="34" charset="0"/>
                <a:ea typeface="Calibri" panose="020F0502020204030204" pitchFamily="34" charset="0"/>
              </a:rPr>
              <a:t>rakija</a:t>
            </a:r>
            <a:r>
              <a:rPr lang="it-IT" sz="1800" dirty="0">
                <a:effectLst/>
                <a:latin typeface="Calibri" panose="020F0502020204030204" pitchFamily="34" charset="0"/>
                <a:ea typeface="Calibri" panose="020F0502020204030204" pitchFamily="34" charset="0"/>
              </a:rPr>
              <a:t>, una sorta di vodka che va bevuta calda fatta solamente di alcool, acqua, frutta e zucchero.</a:t>
            </a:r>
          </a:p>
        </p:txBody>
      </p:sp>
      <p:pic>
        <p:nvPicPr>
          <p:cNvPr id="5" name="image1.png" descr="Immagine che contiene esterni&#10;&#10;Descrizione generata automaticamente">
            <a:extLst>
              <a:ext uri="{FF2B5EF4-FFF2-40B4-BE49-F238E27FC236}">
                <a16:creationId xmlns:a16="http://schemas.microsoft.com/office/drawing/2014/main" id="{1D8D948E-C37A-42DB-BD24-9052F1653B30}"/>
              </a:ext>
            </a:extLst>
          </p:cNvPr>
          <p:cNvPicPr/>
          <p:nvPr/>
        </p:nvPicPr>
        <p:blipFill>
          <a:blip r:embed="rId2"/>
          <a:srcRect/>
          <a:stretch>
            <a:fillRect/>
          </a:stretch>
        </p:blipFill>
        <p:spPr>
          <a:xfrm>
            <a:off x="1629589" y="1457960"/>
            <a:ext cx="3673931" cy="2431995"/>
          </a:xfrm>
          <a:prstGeom prst="rect">
            <a:avLst/>
          </a:prstGeom>
          <a:ln/>
        </p:spPr>
      </p:pic>
      <p:sp>
        <p:nvSpPr>
          <p:cNvPr id="7" name="CasellaDiTesto 6">
            <a:extLst>
              <a:ext uri="{FF2B5EF4-FFF2-40B4-BE49-F238E27FC236}">
                <a16:creationId xmlns:a16="http://schemas.microsoft.com/office/drawing/2014/main" id="{64B0837F-33FF-4A04-8004-040D56404112}"/>
              </a:ext>
            </a:extLst>
          </p:cNvPr>
          <p:cNvSpPr txBox="1"/>
          <p:nvPr/>
        </p:nvSpPr>
        <p:spPr>
          <a:xfrm>
            <a:off x="536050" y="4640938"/>
            <a:ext cx="6494670" cy="968278"/>
          </a:xfrm>
          <a:prstGeom prst="rect">
            <a:avLst/>
          </a:prstGeom>
          <a:noFill/>
        </p:spPr>
        <p:txBody>
          <a:bodyPr wrap="square">
            <a:spAutoFit/>
          </a:bodyPr>
          <a:lstStyle/>
          <a:p>
            <a:pPr>
              <a:lnSpc>
                <a:spcPct val="107000"/>
              </a:lnSpc>
              <a:spcAft>
                <a:spcPts val="800"/>
              </a:spcAft>
            </a:pPr>
            <a:r>
              <a:rPr lang="it-IT" sz="1800" dirty="0">
                <a:effectLst/>
                <a:latin typeface="Calibri" panose="020F0502020204030204" pitchFamily="34" charset="0"/>
                <a:ea typeface="Calibri" panose="020F0502020204030204" pitchFamily="34" charset="0"/>
              </a:rPr>
              <a:t>La mattina della vigilia è tradizione raccogliere un ramo di </a:t>
            </a:r>
            <a:r>
              <a:rPr lang="it-IT" sz="1800" dirty="0" err="1">
                <a:effectLst/>
                <a:latin typeface="Calibri" panose="020F0502020204030204" pitchFamily="34" charset="0"/>
                <a:ea typeface="Calibri" panose="020F0502020204030204" pitchFamily="34" charset="0"/>
              </a:rPr>
              <a:t>badnjak</a:t>
            </a:r>
            <a:r>
              <a:rPr lang="it-IT" sz="1800" dirty="0">
                <a:effectLst/>
                <a:latin typeface="Calibri" panose="020F0502020204030204" pitchFamily="34" charset="0"/>
                <a:ea typeface="Calibri" panose="020F0502020204030204" pitchFamily="34" charset="0"/>
              </a:rPr>
              <a:t>, una pianta locale, per adornare l’ingresso delle case in segno di pace e abbondanza.</a:t>
            </a:r>
          </a:p>
        </p:txBody>
      </p:sp>
      <p:pic>
        <p:nvPicPr>
          <p:cNvPr id="8" name="image3.png">
            <a:extLst>
              <a:ext uri="{FF2B5EF4-FFF2-40B4-BE49-F238E27FC236}">
                <a16:creationId xmlns:a16="http://schemas.microsoft.com/office/drawing/2014/main" id="{74C3DFBA-CC9F-49BD-8515-43BAA11CAFB7}"/>
              </a:ext>
            </a:extLst>
          </p:cNvPr>
          <p:cNvPicPr/>
          <p:nvPr/>
        </p:nvPicPr>
        <p:blipFill>
          <a:blip r:embed="rId3"/>
          <a:srcRect/>
          <a:stretch>
            <a:fillRect/>
          </a:stretch>
        </p:blipFill>
        <p:spPr>
          <a:xfrm>
            <a:off x="8014652" y="3214052"/>
            <a:ext cx="3457575" cy="3457575"/>
          </a:xfrm>
          <a:prstGeom prst="rect">
            <a:avLst/>
          </a:prstGeom>
          <a:ln/>
        </p:spPr>
      </p:pic>
    </p:spTree>
    <p:extLst>
      <p:ext uri="{BB962C8B-B14F-4D97-AF65-F5344CB8AC3E}">
        <p14:creationId xmlns:p14="http://schemas.microsoft.com/office/powerpoint/2010/main" val="3996357668"/>
      </p:ext>
    </p:extLst>
  </p:cSld>
  <p:clrMapOvr>
    <a:masterClrMapping/>
  </p:clrMapOvr>
  <mc:AlternateContent xmlns:mc="http://schemas.openxmlformats.org/markup-compatibility/2006">
    <mc:Choice xmlns:p14="http://schemas.microsoft.com/office/powerpoint/2010/main" Requires="p14">
      <p:transition spd="slow" p14:dur="2000" advTm="21555"/>
    </mc:Choice>
    <mc:Fallback>
      <p:transition spd="slow" advTm="215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1500"/>
                                        <p:tgtEl>
                                          <p:spTgt spid="7"/>
                                        </p:tgtEl>
                                      </p:cBhvr>
                                    </p:animEffect>
                                  </p:childTnLst>
                                </p:cTn>
                              </p:par>
                            </p:childTnLst>
                          </p:cTn>
                        </p:par>
                        <p:par>
                          <p:cTn id="18" fill="hold">
                            <p:stCondLst>
                              <p:cond delay="32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750"/>
                                        <p:tgtEl>
                                          <p:spTgt spid="8"/>
                                        </p:tgtEl>
                                      </p:cBhvr>
                                    </p:animEffect>
                                    <p:anim calcmode="lin" valueType="num">
                                      <p:cBhvr>
                                        <p:cTn id="22" dur="750" fill="hold"/>
                                        <p:tgtEl>
                                          <p:spTgt spid="8"/>
                                        </p:tgtEl>
                                        <p:attrNameLst>
                                          <p:attrName>ppt_x</p:attrName>
                                        </p:attrNameLst>
                                      </p:cBhvr>
                                      <p:tavLst>
                                        <p:tav tm="0">
                                          <p:val>
                                            <p:strVal val="#ppt_x"/>
                                          </p:val>
                                        </p:tav>
                                        <p:tav tm="100000">
                                          <p:val>
                                            <p:strVal val="#ppt_x"/>
                                          </p:val>
                                        </p:tav>
                                      </p:tavLst>
                                    </p:anim>
                                    <p:anim calcmode="lin" valueType="num">
                                      <p:cBhvr>
                                        <p:cTn id="23"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CBF648D6-7640-463C-84A9-998F6C118CF8}"/>
              </a:ext>
            </a:extLst>
          </p:cNvPr>
          <p:cNvSpPr txBox="1"/>
          <p:nvPr/>
        </p:nvSpPr>
        <p:spPr>
          <a:xfrm>
            <a:off x="83820" y="1475195"/>
            <a:ext cx="3911600" cy="1857368"/>
          </a:xfrm>
          <a:prstGeom prst="rect">
            <a:avLst/>
          </a:prstGeom>
          <a:noFill/>
        </p:spPr>
        <p:txBody>
          <a:bodyPr wrap="square">
            <a:spAutoFit/>
          </a:bodyPr>
          <a:lstStyle/>
          <a:p>
            <a:pPr>
              <a:lnSpc>
                <a:spcPct val="107000"/>
              </a:lnSpc>
              <a:spcAft>
                <a:spcPts val="800"/>
              </a:spcAft>
            </a:pPr>
            <a:r>
              <a:rPr lang="it-IT" sz="1800" dirty="0">
                <a:effectLst/>
                <a:latin typeface="Calibri" panose="020F0502020204030204" pitchFamily="34" charset="0"/>
                <a:ea typeface="Calibri" panose="020F0502020204030204" pitchFamily="34" charset="0"/>
              </a:rPr>
              <a:t>Il</a:t>
            </a:r>
            <a:r>
              <a:rPr lang="it-IT" sz="1800" b="1" dirty="0">
                <a:solidFill>
                  <a:srgbClr val="FFFF00"/>
                </a:solidFill>
                <a:effectLst/>
                <a:latin typeface="Calibri" panose="020F0502020204030204" pitchFamily="34" charset="0"/>
                <a:ea typeface="Calibri" panose="020F0502020204030204" pitchFamily="34" charset="0"/>
              </a:rPr>
              <a:t> </a:t>
            </a:r>
            <a:r>
              <a:rPr lang="it-IT" sz="1800" b="1" dirty="0" err="1">
                <a:solidFill>
                  <a:srgbClr val="FFFF00"/>
                </a:solidFill>
                <a:effectLst/>
                <a:latin typeface="Calibri" panose="020F0502020204030204" pitchFamily="34" charset="0"/>
                <a:ea typeface="Calibri" panose="020F0502020204030204" pitchFamily="34" charset="0"/>
              </a:rPr>
              <a:t>badniak</a:t>
            </a:r>
            <a:r>
              <a:rPr lang="it-IT" sz="1800" b="1" dirty="0">
                <a:solidFill>
                  <a:srgbClr val="FFFF00"/>
                </a:solidFill>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è utilizzato anche nel falò del giorno di natale, una tradizione che prevede l’accezione di un grande fuoco dopo la messa che riunisce tutti i fedeli e permette un momento di comunione con gli altri.</a:t>
            </a:r>
          </a:p>
        </p:txBody>
      </p:sp>
      <p:pic>
        <p:nvPicPr>
          <p:cNvPr id="5" name="image2.png" descr="Immagine che contiene luce&#10;&#10;Descrizione generata automaticamente">
            <a:extLst>
              <a:ext uri="{FF2B5EF4-FFF2-40B4-BE49-F238E27FC236}">
                <a16:creationId xmlns:a16="http://schemas.microsoft.com/office/drawing/2014/main" id="{0D920B43-9129-4C5C-B160-629B96BE3DD0}"/>
              </a:ext>
            </a:extLst>
          </p:cNvPr>
          <p:cNvPicPr/>
          <p:nvPr/>
        </p:nvPicPr>
        <p:blipFill>
          <a:blip r:embed="rId2"/>
          <a:srcRect/>
          <a:stretch>
            <a:fillRect/>
          </a:stretch>
        </p:blipFill>
        <p:spPr>
          <a:xfrm>
            <a:off x="1357630" y="3332563"/>
            <a:ext cx="2844800" cy="1664494"/>
          </a:xfrm>
          <a:prstGeom prst="rect">
            <a:avLst/>
          </a:prstGeom>
          <a:ln/>
        </p:spPr>
      </p:pic>
      <p:sp>
        <p:nvSpPr>
          <p:cNvPr id="7" name="CasellaDiTesto 6">
            <a:extLst>
              <a:ext uri="{FF2B5EF4-FFF2-40B4-BE49-F238E27FC236}">
                <a16:creationId xmlns:a16="http://schemas.microsoft.com/office/drawing/2014/main" id="{541D6295-521C-45D7-B6AA-E1BCAEAE3892}"/>
              </a:ext>
            </a:extLst>
          </p:cNvPr>
          <p:cNvSpPr txBox="1"/>
          <p:nvPr/>
        </p:nvSpPr>
        <p:spPr>
          <a:xfrm>
            <a:off x="5076190" y="979354"/>
            <a:ext cx="6774178" cy="2849050"/>
          </a:xfrm>
          <a:prstGeom prst="rect">
            <a:avLst/>
          </a:prstGeom>
          <a:noFill/>
        </p:spPr>
        <p:txBody>
          <a:bodyPr wrap="square">
            <a:spAutoFit/>
          </a:bodyPr>
          <a:lstStyle/>
          <a:p>
            <a:pPr>
              <a:lnSpc>
                <a:spcPct val="107000"/>
              </a:lnSpc>
              <a:spcAft>
                <a:spcPts val="800"/>
              </a:spcAft>
            </a:pPr>
            <a:r>
              <a:rPr lang="it-IT" sz="1800" dirty="0">
                <a:effectLst/>
                <a:latin typeface="Calibri" panose="020F0502020204030204" pitchFamily="34" charset="0"/>
                <a:ea typeface="Calibri" panose="020F0502020204030204" pitchFamily="34" charset="0"/>
              </a:rPr>
              <a:t>Finita la messa si torna a casa con le proprie famiglie e ci si riunisce in soggiorno tutti insieme. Successivamente si ci siede per terra e si accende una candela, si versa un bicchiere di vino e si prega.</a:t>
            </a:r>
          </a:p>
          <a:p>
            <a:pPr>
              <a:lnSpc>
                <a:spcPct val="107000"/>
              </a:lnSpc>
              <a:spcAft>
                <a:spcPts val="800"/>
              </a:spcAft>
            </a:pPr>
            <a:r>
              <a:rPr lang="it-IT" sz="1800" dirty="0">
                <a:effectLst/>
                <a:latin typeface="Calibri" panose="020F0502020204030204" pitchFamily="34" charset="0"/>
                <a:ea typeface="Calibri" panose="020F0502020204030204" pitchFamily="34" charset="0"/>
              </a:rPr>
              <a:t>La cena del Natale è une cena povera che non prevede, ne carne ne cibi troppo elaborati. Si consuma solitamente il pesce, le verdure di stagione e piatti semplici della tradizione. Il pane viene fatto in casa con forme simboliche che rappresentano i valori della famiglia e prima di consumarlo se ne taglia un pezzo e lo si immerge in un bicchiere di vino che poi viene messo da parte fino al giorno successivo.</a:t>
            </a:r>
          </a:p>
        </p:txBody>
      </p:sp>
      <p:pic>
        <p:nvPicPr>
          <p:cNvPr id="8" name="image4.png" descr="Immagine che contiene interni, utensile da cucina, padella&#10;&#10;Descrizione generata automaticamente">
            <a:extLst>
              <a:ext uri="{FF2B5EF4-FFF2-40B4-BE49-F238E27FC236}">
                <a16:creationId xmlns:a16="http://schemas.microsoft.com/office/drawing/2014/main" id="{8FB0F962-16F8-4921-86B3-3C685520C62D}"/>
              </a:ext>
            </a:extLst>
          </p:cNvPr>
          <p:cNvPicPr/>
          <p:nvPr/>
        </p:nvPicPr>
        <p:blipFill>
          <a:blip r:embed="rId3"/>
          <a:srcRect/>
          <a:stretch>
            <a:fillRect/>
          </a:stretch>
        </p:blipFill>
        <p:spPr>
          <a:xfrm>
            <a:off x="9832975" y="4927599"/>
            <a:ext cx="2267585" cy="1847215"/>
          </a:xfrm>
          <a:prstGeom prst="rect">
            <a:avLst/>
          </a:prstGeom>
          <a:ln/>
        </p:spPr>
      </p:pic>
      <p:sp>
        <p:nvSpPr>
          <p:cNvPr id="10" name="CasellaDiTesto 9">
            <a:extLst>
              <a:ext uri="{FF2B5EF4-FFF2-40B4-BE49-F238E27FC236}">
                <a16:creationId xmlns:a16="http://schemas.microsoft.com/office/drawing/2014/main" id="{397754F4-D41F-4EEB-B96A-8576061BB89C}"/>
              </a:ext>
            </a:extLst>
          </p:cNvPr>
          <p:cNvSpPr txBox="1"/>
          <p:nvPr/>
        </p:nvSpPr>
        <p:spPr>
          <a:xfrm>
            <a:off x="4531360" y="4827795"/>
            <a:ext cx="4907280" cy="1561005"/>
          </a:xfrm>
          <a:prstGeom prst="rect">
            <a:avLst/>
          </a:prstGeom>
          <a:noFill/>
        </p:spPr>
        <p:txBody>
          <a:bodyPr wrap="square">
            <a:spAutoFit/>
          </a:bodyPr>
          <a:lstStyle/>
          <a:p>
            <a:pPr>
              <a:lnSpc>
                <a:spcPct val="107000"/>
              </a:lnSpc>
              <a:spcAft>
                <a:spcPts val="800"/>
              </a:spcAft>
            </a:pPr>
            <a:r>
              <a:rPr lang="it-IT" sz="1800" dirty="0">
                <a:effectLst/>
                <a:latin typeface="Calibri" panose="020F0502020204030204" pitchFamily="34" charset="0"/>
                <a:ea typeface="Calibri" panose="020F0502020204030204" pitchFamily="34" charset="0"/>
              </a:rPr>
              <a:t>Un piatto tipico del Natale è il</a:t>
            </a:r>
            <a:r>
              <a:rPr lang="it-IT" sz="1800" b="1" dirty="0">
                <a:solidFill>
                  <a:srgbClr val="FFFF00"/>
                </a:solidFill>
                <a:effectLst/>
                <a:latin typeface="Calibri" panose="020F0502020204030204" pitchFamily="34" charset="0"/>
                <a:ea typeface="Calibri" panose="020F0502020204030204" pitchFamily="34" charset="0"/>
              </a:rPr>
              <a:t> </a:t>
            </a:r>
            <a:r>
              <a:rPr lang="it-IT" sz="1800" b="1" dirty="0" err="1">
                <a:solidFill>
                  <a:srgbClr val="FFFF00"/>
                </a:solidFill>
                <a:effectLst/>
                <a:latin typeface="Calibri" panose="020F0502020204030204" pitchFamily="34" charset="0"/>
                <a:ea typeface="Calibri" panose="020F0502020204030204" pitchFamily="34" charset="0"/>
              </a:rPr>
              <a:t>proja</a:t>
            </a:r>
            <a:r>
              <a:rPr lang="it-IT" sz="1800" dirty="0">
                <a:effectLst/>
                <a:latin typeface="Calibri" panose="020F0502020204030204" pitchFamily="34" charset="0"/>
                <a:ea typeface="Calibri" panose="020F0502020204030204" pitchFamily="34" charset="0"/>
              </a:rPr>
              <a:t>, un pane di mais casereccio nel quale si nasconde una moneta, un fagiolo e una lenticchia. La moneta rappresenta la fortuna, il fagiolo l’abbondanza dei raccolti e la lenticchia la prosperità dei bestiami.</a:t>
            </a:r>
          </a:p>
        </p:txBody>
      </p:sp>
    </p:spTree>
    <p:extLst>
      <p:ext uri="{BB962C8B-B14F-4D97-AF65-F5344CB8AC3E}">
        <p14:creationId xmlns:p14="http://schemas.microsoft.com/office/powerpoint/2010/main" val="1118948861"/>
      </p:ext>
    </p:extLst>
  </p:cSld>
  <p:clrMapOvr>
    <a:masterClrMapping/>
  </p:clrMapOvr>
  <mc:AlternateContent xmlns:mc="http://schemas.openxmlformats.org/markup-compatibility/2006">
    <mc:Choice xmlns:p14="http://schemas.microsoft.com/office/powerpoint/2010/main" Requires="p14">
      <p:transition spd="slow" p14:dur="2000" advTm="33949"/>
    </mc:Choice>
    <mc:Fallback>
      <p:transition spd="slow" advTm="33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750"/>
                                        <p:tgtEl>
                                          <p:spTgt spid="7"/>
                                        </p:tgtEl>
                                      </p:cBhvr>
                                    </p:animEffect>
                                  </p:childTnLst>
                                </p:cTn>
                              </p:par>
                            </p:childTnLst>
                          </p:cTn>
                        </p:par>
                        <p:par>
                          <p:cTn id="8" fill="hold">
                            <p:stCondLst>
                              <p:cond delay="175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1500"/>
                                        <p:tgtEl>
                                          <p:spTgt spid="4"/>
                                        </p:tgtEl>
                                      </p:cBhvr>
                                    </p:animEffect>
                                  </p:childTnLst>
                                </p:cTn>
                              </p:par>
                            </p:childTnLst>
                          </p:cTn>
                        </p:par>
                        <p:par>
                          <p:cTn id="12" fill="hold">
                            <p:stCondLst>
                              <p:cond delay="325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4250"/>
                            </p:stCondLst>
                            <p:childTnLst>
                              <p:par>
                                <p:cTn id="19" presetID="22" presetClass="entr" presetSubtype="4"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1750"/>
                                        <p:tgtEl>
                                          <p:spTgt spid="10"/>
                                        </p:tgtEl>
                                      </p:cBhvr>
                                    </p:animEffect>
                                  </p:childTnLst>
                                </p:cTn>
                              </p:par>
                            </p:childTnLst>
                          </p:cTn>
                        </p:par>
                        <p:par>
                          <p:cTn id="22" fill="hold">
                            <p:stCondLst>
                              <p:cond delay="60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250"/>
                                        <p:tgtEl>
                                          <p:spTgt spid="8"/>
                                        </p:tgtEl>
                                      </p:cBhvr>
                                    </p:animEffect>
                                    <p:anim calcmode="lin" valueType="num">
                                      <p:cBhvr>
                                        <p:cTn id="26" dur="1250" fill="hold"/>
                                        <p:tgtEl>
                                          <p:spTgt spid="8"/>
                                        </p:tgtEl>
                                        <p:attrNameLst>
                                          <p:attrName>ppt_x</p:attrName>
                                        </p:attrNameLst>
                                      </p:cBhvr>
                                      <p:tavLst>
                                        <p:tav tm="0">
                                          <p:val>
                                            <p:strVal val="#ppt_x"/>
                                          </p:val>
                                        </p:tav>
                                        <p:tav tm="100000">
                                          <p:val>
                                            <p:strVal val="#ppt_x"/>
                                          </p:val>
                                        </p:tav>
                                      </p:tavLst>
                                    </p:anim>
                                    <p:anim calcmode="lin" valueType="num">
                                      <p:cBhvr>
                                        <p:cTn id="27" dur="1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1" name="Picture 10">
            <a:extLst>
              <a:ext uri="{FF2B5EF4-FFF2-40B4-BE49-F238E27FC236}">
                <a16:creationId xmlns:a16="http://schemas.microsoft.com/office/drawing/2014/main" id="{BB912AE0-CAD9-4F8F-A2A2-BDF07D4EDD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useBgFill="1">
        <p:nvSpPr>
          <p:cNvPr id="13" name="Rectangle 12">
            <a:extLst>
              <a:ext uri="{FF2B5EF4-FFF2-40B4-BE49-F238E27FC236}">
                <a16:creationId xmlns:a16="http://schemas.microsoft.com/office/drawing/2014/main" id="{BD7C2DEF-63C5-495B-BBE5-720E5D12B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E21E403-0B61-4473-BE57-AB0F163796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4" name="CasellaDiTesto 3">
            <a:extLst>
              <a:ext uri="{FF2B5EF4-FFF2-40B4-BE49-F238E27FC236}">
                <a16:creationId xmlns:a16="http://schemas.microsoft.com/office/drawing/2014/main" id="{25E73CEB-FCC4-424D-A7CB-60DC7E75BCB1}"/>
              </a:ext>
            </a:extLst>
          </p:cNvPr>
          <p:cNvSpPr txBox="1"/>
          <p:nvPr/>
        </p:nvSpPr>
        <p:spPr>
          <a:xfrm>
            <a:off x="384313" y="643464"/>
            <a:ext cx="4117349" cy="3273061"/>
          </a:xfrm>
          <a:prstGeom prst="rect">
            <a:avLst/>
          </a:prstGeom>
          <a:noFill/>
          <a:ln w="19050">
            <a:noFill/>
            <a:prstDash val="dash"/>
          </a:ln>
        </p:spPr>
        <p:txBody>
          <a:bodyPr vert="horz" lIns="91440" tIns="45720" rIns="91440" bIns="45720" rtlCol="0" anchor="b">
            <a:normAutofit/>
          </a:bodyPr>
          <a:lstStyle/>
          <a:p>
            <a:pPr algn="r" defTabSz="914400">
              <a:lnSpc>
                <a:spcPct val="90000"/>
              </a:lnSpc>
              <a:spcBef>
                <a:spcPct val="0"/>
              </a:spcBef>
              <a:spcAft>
                <a:spcPts val="600"/>
              </a:spcAft>
            </a:pPr>
            <a:r>
              <a:rPr lang="en-US" sz="4400" i="1" cap="all" dirty="0">
                <a:latin typeface="Algerian" panose="04020705040A02060702" pitchFamily="82" charset="0"/>
                <a:ea typeface="+mj-ea"/>
                <a:cs typeface="+mj-cs"/>
              </a:rPr>
              <a:t>Il Natale in </a:t>
            </a:r>
            <a:r>
              <a:rPr lang="en-US" sz="4400" i="1" cap="all" dirty="0" err="1">
                <a:latin typeface="Algerian" panose="04020705040A02060702" pitchFamily="82" charset="0"/>
                <a:ea typeface="+mj-ea"/>
                <a:cs typeface="+mj-cs"/>
              </a:rPr>
              <a:t>Letteratura</a:t>
            </a:r>
            <a:endParaRPr lang="en-US" sz="4400" i="1" cap="all" dirty="0">
              <a:latin typeface="Algerian" panose="04020705040A02060702" pitchFamily="82" charset="0"/>
              <a:ea typeface="+mj-ea"/>
              <a:cs typeface="+mj-cs"/>
            </a:endParaRPr>
          </a:p>
        </p:txBody>
      </p:sp>
      <p:pic>
        <p:nvPicPr>
          <p:cNvPr id="3" name="Immagine 2" descr="Immagine che contiene candela&#10;&#10;Descrizione generata automaticamente">
            <a:extLst>
              <a:ext uri="{FF2B5EF4-FFF2-40B4-BE49-F238E27FC236}">
                <a16:creationId xmlns:a16="http://schemas.microsoft.com/office/drawing/2014/main" id="{B28622CA-2720-4E06-9B95-1CD670D1B527}"/>
              </a:ext>
            </a:extLst>
          </p:cNvPr>
          <p:cNvPicPr>
            <a:picLocks noChangeAspect="1"/>
          </p:cNvPicPr>
          <p:nvPr/>
        </p:nvPicPr>
        <p:blipFill>
          <a:blip r:embed="rId5"/>
          <a:stretch>
            <a:fillRect/>
          </a:stretch>
        </p:blipFill>
        <p:spPr>
          <a:xfrm>
            <a:off x="5046653" y="1806340"/>
            <a:ext cx="6177937" cy="3384612"/>
          </a:xfrm>
          <a:prstGeom prst="rect">
            <a:avLst/>
          </a:prstGeom>
        </p:spPr>
      </p:pic>
    </p:spTree>
    <p:custDataLst>
      <p:tags r:id="rId1"/>
    </p:custDataLst>
    <p:extLst>
      <p:ext uri="{BB962C8B-B14F-4D97-AF65-F5344CB8AC3E}">
        <p14:creationId xmlns:p14="http://schemas.microsoft.com/office/powerpoint/2010/main" val="36269609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478">
        <p159:morph option="byObject"/>
      </p:transition>
    </mc:Choice>
    <mc:Fallback>
      <p:transition spd="slow" advTm="447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5D14DE9A-B15D-409F-9F98-C996EF33CB13}"/>
              </a:ext>
            </a:extLst>
          </p:cNvPr>
          <p:cNvPicPr>
            <a:picLocks noChangeAspect="1"/>
          </p:cNvPicPr>
          <p:nvPr/>
        </p:nvPicPr>
        <p:blipFill rotWithShape="1">
          <a:blip r:embed="rId3"/>
          <a:srcRect r="589" b="2"/>
          <a:stretch/>
        </p:blipFill>
        <p:spPr>
          <a:xfrm>
            <a:off x="685800" y="2501159"/>
            <a:ext cx="4521200" cy="3410926"/>
          </a:xfrm>
          <a:prstGeom prst="rect">
            <a:avLst/>
          </a:prstGeom>
        </p:spPr>
      </p:pic>
      <p:sp>
        <p:nvSpPr>
          <p:cNvPr id="4" name="Segnaposto contenuto 2">
            <a:extLst>
              <a:ext uri="{FF2B5EF4-FFF2-40B4-BE49-F238E27FC236}">
                <a16:creationId xmlns:a16="http://schemas.microsoft.com/office/drawing/2014/main" id="{C104F02B-DF6D-49A1-9EF2-642DFC7A79A0}"/>
              </a:ext>
            </a:extLst>
          </p:cNvPr>
          <p:cNvSpPr txBox="1">
            <a:spLocks/>
          </p:cNvSpPr>
          <p:nvPr/>
        </p:nvSpPr>
        <p:spPr>
          <a:xfrm>
            <a:off x="5689600" y="2194560"/>
            <a:ext cx="5816600" cy="40241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lvl="0" indent="0">
              <a:buNone/>
            </a:pPr>
            <a:r>
              <a:rPr lang="en-US" sz="3200" dirty="0">
                <a:latin typeface="Blackadder ITC" panose="04020505051007020D02" pitchFamily="82" charset="0"/>
              </a:rPr>
              <a:t>In </a:t>
            </a:r>
            <a:r>
              <a:rPr lang="en-US" sz="3200" dirty="0" err="1">
                <a:latin typeface="Blackadder ITC" panose="04020505051007020D02" pitchFamily="82" charset="0"/>
              </a:rPr>
              <a:t>letteratura</a:t>
            </a:r>
            <a:r>
              <a:rPr lang="en-US" sz="3200" dirty="0">
                <a:latin typeface="Blackadder ITC" panose="04020505051007020D02" pitchFamily="82" charset="0"/>
              </a:rPr>
              <a:t> </a:t>
            </a:r>
            <a:r>
              <a:rPr lang="en-US" sz="3200" dirty="0" err="1">
                <a:latin typeface="Blackadder ITC" panose="04020505051007020D02" pitchFamily="82" charset="0"/>
              </a:rPr>
              <a:t>molti</a:t>
            </a:r>
            <a:r>
              <a:rPr lang="en-US" sz="3200" dirty="0">
                <a:latin typeface="Blackadder ITC" panose="04020505051007020D02" pitchFamily="82" charset="0"/>
              </a:rPr>
              <a:t> </a:t>
            </a:r>
            <a:r>
              <a:rPr lang="en-US" sz="3200" dirty="0" err="1">
                <a:latin typeface="Blackadder ITC" panose="04020505051007020D02" pitchFamily="82" charset="0"/>
              </a:rPr>
              <a:t>autori</a:t>
            </a:r>
            <a:r>
              <a:rPr lang="en-US" sz="3200" dirty="0">
                <a:latin typeface="Blackadder ITC" panose="04020505051007020D02" pitchFamily="82" charset="0"/>
              </a:rPr>
              <a:t> </a:t>
            </a:r>
            <a:r>
              <a:rPr lang="en-US" sz="3200" dirty="0" err="1">
                <a:latin typeface="Blackadder ITC" panose="04020505051007020D02" pitchFamily="82" charset="0"/>
              </a:rPr>
              <a:t>durante</a:t>
            </a:r>
            <a:r>
              <a:rPr lang="en-US" sz="3200" dirty="0">
                <a:latin typeface="Blackadder ITC" panose="04020505051007020D02" pitchFamily="82" charset="0"/>
              </a:rPr>
              <a:t> </a:t>
            </a:r>
            <a:r>
              <a:rPr lang="en-US" sz="3200" dirty="0" err="1">
                <a:latin typeface="Blackadder ITC" panose="04020505051007020D02" pitchFamily="82" charset="0"/>
              </a:rPr>
              <a:t>i</a:t>
            </a:r>
            <a:r>
              <a:rPr lang="en-US" sz="3200" dirty="0">
                <a:latin typeface="Blackadder ITC" panose="04020505051007020D02" pitchFamily="82" charset="0"/>
              </a:rPr>
              <a:t> </a:t>
            </a:r>
            <a:r>
              <a:rPr lang="en-US" sz="3200" dirty="0" err="1">
                <a:latin typeface="Blackadder ITC" panose="04020505051007020D02" pitchFamily="82" charset="0"/>
              </a:rPr>
              <a:t>secoli</a:t>
            </a:r>
            <a:r>
              <a:rPr lang="en-US" sz="3200" dirty="0">
                <a:latin typeface="Blackadder ITC" panose="04020505051007020D02" pitchFamily="82" charset="0"/>
              </a:rPr>
              <a:t> </a:t>
            </a:r>
            <a:r>
              <a:rPr lang="en-US" sz="3200" dirty="0" err="1">
                <a:latin typeface="Blackadder ITC" panose="04020505051007020D02" pitchFamily="82" charset="0"/>
              </a:rPr>
              <a:t>si</a:t>
            </a:r>
            <a:r>
              <a:rPr lang="en-US" sz="3200" dirty="0">
                <a:latin typeface="Blackadder ITC" panose="04020505051007020D02" pitchFamily="82" charset="0"/>
              </a:rPr>
              <a:t> </a:t>
            </a:r>
            <a:r>
              <a:rPr lang="en-US" sz="3200" dirty="0" err="1">
                <a:latin typeface="Blackadder ITC" panose="04020505051007020D02" pitchFamily="82" charset="0"/>
              </a:rPr>
              <a:t>sono</a:t>
            </a:r>
            <a:r>
              <a:rPr lang="en-US" sz="3200" dirty="0">
                <a:latin typeface="Blackadder ITC" panose="04020505051007020D02" pitchFamily="82" charset="0"/>
              </a:rPr>
              <a:t> </a:t>
            </a:r>
            <a:r>
              <a:rPr lang="en-US" sz="3200" dirty="0" err="1">
                <a:latin typeface="Blackadder ITC" panose="04020505051007020D02" pitchFamily="82" charset="0"/>
              </a:rPr>
              <a:t>dedicati</a:t>
            </a:r>
            <a:r>
              <a:rPr lang="en-US" sz="3200" dirty="0">
                <a:latin typeface="Blackadder ITC" panose="04020505051007020D02" pitchFamily="82" charset="0"/>
              </a:rPr>
              <a:t> al </a:t>
            </a:r>
            <a:r>
              <a:rPr lang="en-US" sz="3200" dirty="0" err="1">
                <a:latin typeface="Blackadder ITC" panose="04020505051007020D02" pitchFamily="82" charset="0"/>
              </a:rPr>
              <a:t>tema</a:t>
            </a:r>
            <a:r>
              <a:rPr lang="en-US" sz="3200" dirty="0">
                <a:latin typeface="Blackadder ITC" panose="04020505051007020D02" pitchFamily="82" charset="0"/>
              </a:rPr>
              <a:t> del Natale: le </a:t>
            </a:r>
            <a:r>
              <a:rPr lang="en-US" sz="3200" dirty="0" err="1">
                <a:latin typeface="Blackadder ITC" panose="04020505051007020D02" pitchFamily="82" charset="0"/>
              </a:rPr>
              <a:t>opere</a:t>
            </a:r>
            <a:r>
              <a:rPr lang="en-US" sz="3200" dirty="0">
                <a:latin typeface="Blackadder ITC" panose="04020505051007020D02" pitchFamily="82" charset="0"/>
              </a:rPr>
              <a:t> </a:t>
            </a:r>
            <a:r>
              <a:rPr lang="en-US" sz="3200" dirty="0" err="1">
                <a:latin typeface="Blackadder ITC" panose="04020505051007020D02" pitchFamily="82" charset="0"/>
              </a:rPr>
              <a:t>natalizie</a:t>
            </a:r>
            <a:r>
              <a:rPr lang="en-US" sz="3200" dirty="0">
                <a:latin typeface="Blackadder ITC" panose="04020505051007020D02" pitchFamily="82" charset="0"/>
              </a:rPr>
              <a:t> </a:t>
            </a:r>
            <a:r>
              <a:rPr lang="en-US" sz="3200" dirty="0" err="1">
                <a:latin typeface="Blackadder ITC" panose="04020505051007020D02" pitchFamily="82" charset="0"/>
              </a:rPr>
              <a:t>sono</a:t>
            </a:r>
            <a:r>
              <a:rPr lang="en-US" sz="3200" dirty="0">
                <a:latin typeface="Blackadder ITC" panose="04020505051007020D02" pitchFamily="82" charset="0"/>
              </a:rPr>
              <a:t> un </a:t>
            </a:r>
            <a:r>
              <a:rPr lang="en-US" sz="3200" dirty="0" err="1">
                <a:latin typeface="Blackadder ITC" panose="04020505051007020D02" pitchFamily="82" charset="0"/>
              </a:rPr>
              <a:t>arcobaleno</a:t>
            </a:r>
            <a:r>
              <a:rPr lang="en-US" sz="3200" dirty="0">
                <a:latin typeface="Blackadder ITC" panose="04020505051007020D02" pitchFamily="82" charset="0"/>
              </a:rPr>
              <a:t> </a:t>
            </a:r>
            <a:r>
              <a:rPr lang="en-US" sz="3200" dirty="0" err="1">
                <a:latin typeface="Blackadder ITC" panose="04020505051007020D02" pitchFamily="82" charset="0"/>
              </a:rPr>
              <a:t>multicolore</a:t>
            </a:r>
            <a:r>
              <a:rPr lang="en-US" sz="3200" dirty="0">
                <a:latin typeface="Blackadder ITC" panose="04020505051007020D02" pitchFamily="82" charset="0"/>
              </a:rPr>
              <a:t> di </a:t>
            </a:r>
            <a:r>
              <a:rPr lang="en-US" sz="3200" dirty="0" err="1">
                <a:latin typeface="Blackadder ITC" panose="04020505051007020D02" pitchFamily="82" charset="0"/>
              </a:rPr>
              <a:t>sentimenti</a:t>
            </a:r>
            <a:r>
              <a:rPr lang="en-US" sz="3200" dirty="0">
                <a:latin typeface="Blackadder ITC" panose="04020505051007020D02" pitchFamily="82" charset="0"/>
              </a:rPr>
              <a:t> e </a:t>
            </a:r>
            <a:r>
              <a:rPr lang="en-US" sz="3200" dirty="0" err="1">
                <a:latin typeface="Blackadder ITC" panose="04020505051007020D02" pitchFamily="82" charset="0"/>
              </a:rPr>
              <a:t>tradizioni</a:t>
            </a:r>
            <a:r>
              <a:rPr lang="en-US" sz="3200" dirty="0">
                <a:latin typeface="Blackadder ITC" panose="04020505051007020D02" pitchFamily="82" charset="0"/>
              </a:rPr>
              <a:t>, diverse per </a:t>
            </a:r>
            <a:r>
              <a:rPr lang="en-US" sz="3200" dirty="0" err="1">
                <a:latin typeface="Blackadder ITC" panose="04020505051007020D02" pitchFamily="82" charset="0"/>
              </a:rPr>
              <a:t>quanto</a:t>
            </a:r>
            <a:r>
              <a:rPr lang="en-US" sz="3200" dirty="0">
                <a:latin typeface="Blackadder ITC" panose="04020505051007020D02" pitchFamily="82" charset="0"/>
              </a:rPr>
              <a:t> </a:t>
            </a:r>
            <a:r>
              <a:rPr lang="en-US" sz="3200" dirty="0" err="1">
                <a:latin typeface="Blackadder ITC" panose="04020505051007020D02" pitchFamily="82" charset="0"/>
              </a:rPr>
              <a:t>riguarda</a:t>
            </a:r>
            <a:r>
              <a:rPr lang="en-US" sz="3200" dirty="0">
                <a:latin typeface="Blackadder ITC" panose="04020505051007020D02" pitchFamily="82" charset="0"/>
              </a:rPr>
              <a:t> </a:t>
            </a:r>
            <a:r>
              <a:rPr lang="en-US" sz="3200" dirty="0" err="1">
                <a:latin typeface="Blackadder ITC" panose="04020505051007020D02" pitchFamily="82" charset="0"/>
              </a:rPr>
              <a:t>sia</a:t>
            </a:r>
            <a:r>
              <a:rPr lang="en-US" sz="3200" dirty="0">
                <a:latin typeface="Blackadder ITC" panose="04020505051007020D02" pitchFamily="82" charset="0"/>
              </a:rPr>
              <a:t> </a:t>
            </a:r>
            <a:r>
              <a:rPr lang="en-US" sz="3200" dirty="0" err="1">
                <a:latin typeface="Blackadder ITC" panose="04020505051007020D02" pitchFamily="82" charset="0"/>
              </a:rPr>
              <a:t>gli</a:t>
            </a:r>
            <a:r>
              <a:rPr lang="en-US" sz="3200" dirty="0">
                <a:latin typeface="Blackadder ITC" panose="04020505051007020D02" pitchFamily="82" charset="0"/>
              </a:rPr>
              <a:t> </a:t>
            </a:r>
            <a:r>
              <a:rPr lang="en-US" sz="3200" dirty="0" err="1">
                <a:latin typeface="Blackadder ITC" panose="04020505051007020D02" pitchFamily="82" charset="0"/>
              </a:rPr>
              <a:t>scopi</a:t>
            </a:r>
            <a:r>
              <a:rPr lang="en-US" sz="3200" dirty="0">
                <a:latin typeface="Blackadder ITC" panose="04020505051007020D02" pitchFamily="82" charset="0"/>
              </a:rPr>
              <a:t> </a:t>
            </a:r>
            <a:r>
              <a:rPr lang="en-US" sz="3200" dirty="0" err="1">
                <a:latin typeface="Blackadder ITC" panose="04020505051007020D02" pitchFamily="82" charset="0"/>
              </a:rPr>
              <a:t>che</a:t>
            </a:r>
            <a:r>
              <a:rPr lang="en-US" sz="3200" dirty="0">
                <a:latin typeface="Blackadder ITC" panose="04020505051007020D02" pitchFamily="82" charset="0"/>
              </a:rPr>
              <a:t> </a:t>
            </a:r>
            <a:r>
              <a:rPr lang="en-US" sz="3200" dirty="0" err="1">
                <a:latin typeface="Blackadder ITC" panose="04020505051007020D02" pitchFamily="82" charset="0"/>
              </a:rPr>
              <a:t>gli</a:t>
            </a:r>
            <a:r>
              <a:rPr lang="en-US" sz="3200" dirty="0">
                <a:latin typeface="Blackadder ITC" panose="04020505051007020D02" pitchFamily="82" charset="0"/>
              </a:rPr>
              <a:t> </a:t>
            </a:r>
            <a:r>
              <a:rPr lang="en-US" sz="3200" dirty="0" err="1">
                <a:latin typeface="Blackadder ITC" panose="04020505051007020D02" pitchFamily="82" charset="0"/>
              </a:rPr>
              <a:t>autori</a:t>
            </a:r>
            <a:r>
              <a:rPr lang="en-US" sz="3200" dirty="0">
                <a:latin typeface="Blackadder ITC" panose="04020505051007020D02" pitchFamily="82" charset="0"/>
              </a:rPr>
              <a:t> </a:t>
            </a:r>
            <a:r>
              <a:rPr lang="en-US" sz="3200" dirty="0" err="1">
                <a:latin typeface="Blackadder ITC" panose="04020505051007020D02" pitchFamily="82" charset="0"/>
              </a:rPr>
              <a:t>vogliono</a:t>
            </a:r>
            <a:r>
              <a:rPr lang="en-US" sz="3200" dirty="0">
                <a:latin typeface="Blackadder ITC" panose="04020505051007020D02" pitchFamily="82" charset="0"/>
              </a:rPr>
              <a:t> </a:t>
            </a:r>
            <a:r>
              <a:rPr lang="en-US" sz="3200" dirty="0" err="1">
                <a:latin typeface="Blackadder ITC" panose="04020505051007020D02" pitchFamily="82" charset="0"/>
              </a:rPr>
              <a:t>ottenere</a:t>
            </a:r>
            <a:r>
              <a:rPr lang="en-US" sz="3200" dirty="0">
                <a:latin typeface="Blackadder ITC" panose="04020505051007020D02" pitchFamily="82" charset="0"/>
              </a:rPr>
              <a:t> </a:t>
            </a:r>
            <a:r>
              <a:rPr lang="en-US" sz="3200" dirty="0" err="1">
                <a:latin typeface="Blackadder ITC" panose="04020505051007020D02" pitchFamily="82" charset="0"/>
              </a:rPr>
              <a:t>sia</a:t>
            </a:r>
            <a:r>
              <a:rPr lang="en-US" sz="3200" dirty="0">
                <a:latin typeface="Blackadder ITC" panose="04020505051007020D02" pitchFamily="82" charset="0"/>
              </a:rPr>
              <a:t> per </a:t>
            </a:r>
            <a:r>
              <a:rPr lang="en-US" sz="3200" dirty="0" err="1">
                <a:latin typeface="Blackadder ITC" panose="04020505051007020D02" pitchFamily="82" charset="0"/>
              </a:rPr>
              <a:t>i</a:t>
            </a:r>
            <a:r>
              <a:rPr lang="en-US" sz="3200" dirty="0">
                <a:latin typeface="Blackadder ITC" panose="04020505051007020D02" pitchFamily="82" charset="0"/>
              </a:rPr>
              <a:t> </a:t>
            </a:r>
            <a:r>
              <a:rPr lang="en-US" sz="3200" dirty="0" err="1">
                <a:latin typeface="Blackadder ITC" panose="04020505051007020D02" pitchFamily="82" charset="0"/>
              </a:rPr>
              <a:t>valori</a:t>
            </a:r>
            <a:r>
              <a:rPr lang="en-US" sz="3200" dirty="0">
                <a:latin typeface="Blackadder ITC" panose="04020505051007020D02" pitchFamily="82" charset="0"/>
              </a:rPr>
              <a:t> </a:t>
            </a:r>
            <a:r>
              <a:rPr lang="en-US" sz="3200" dirty="0" err="1">
                <a:latin typeface="Blackadder ITC" panose="04020505051007020D02" pitchFamily="82" charset="0"/>
              </a:rPr>
              <a:t>che</a:t>
            </a:r>
            <a:r>
              <a:rPr lang="en-US" sz="3200" dirty="0">
                <a:latin typeface="Blackadder ITC" panose="04020505051007020D02" pitchFamily="82" charset="0"/>
              </a:rPr>
              <a:t> </a:t>
            </a:r>
            <a:r>
              <a:rPr lang="en-US" sz="3200" dirty="0" err="1">
                <a:latin typeface="Blackadder ITC" panose="04020505051007020D02" pitchFamily="82" charset="0"/>
              </a:rPr>
              <a:t>desiderano</a:t>
            </a:r>
            <a:r>
              <a:rPr lang="en-US" sz="3200" dirty="0">
                <a:latin typeface="Blackadder ITC" panose="04020505051007020D02" pitchFamily="82" charset="0"/>
              </a:rPr>
              <a:t> </a:t>
            </a:r>
            <a:r>
              <a:rPr lang="en-US" sz="3200" dirty="0" err="1">
                <a:latin typeface="Blackadder ITC" panose="04020505051007020D02" pitchFamily="82" charset="0"/>
              </a:rPr>
              <a:t>mettere</a:t>
            </a:r>
            <a:r>
              <a:rPr lang="en-US" sz="3200" dirty="0">
                <a:latin typeface="Blackadder ITC" panose="04020505051007020D02" pitchFamily="82" charset="0"/>
              </a:rPr>
              <a:t> in luce. I </a:t>
            </a:r>
            <a:r>
              <a:rPr lang="en-US" sz="3200" dirty="0" err="1">
                <a:latin typeface="Blackadder ITC" panose="04020505051007020D02" pitchFamily="82" charset="0"/>
              </a:rPr>
              <a:t>loro</a:t>
            </a:r>
            <a:r>
              <a:rPr lang="en-US" sz="3200" dirty="0">
                <a:latin typeface="Blackadder ITC" panose="04020505051007020D02" pitchFamily="82" charset="0"/>
              </a:rPr>
              <a:t> </a:t>
            </a:r>
            <a:r>
              <a:rPr lang="en-US" sz="3200" dirty="0" err="1">
                <a:latin typeface="Blackadder ITC" panose="04020505051007020D02" pitchFamily="82" charset="0"/>
              </a:rPr>
              <a:t>intenti</a:t>
            </a:r>
            <a:r>
              <a:rPr lang="en-US" sz="3200" dirty="0">
                <a:latin typeface="Blackadder ITC" panose="04020505051007020D02" pitchFamily="82" charset="0"/>
              </a:rPr>
              <a:t> </a:t>
            </a:r>
            <a:r>
              <a:rPr lang="en-US" sz="3200" dirty="0" err="1">
                <a:latin typeface="Blackadder ITC" panose="04020505051007020D02" pitchFamily="82" charset="0"/>
              </a:rPr>
              <a:t>poetici</a:t>
            </a:r>
            <a:r>
              <a:rPr lang="en-US" sz="3200" dirty="0">
                <a:latin typeface="Blackadder ITC" panose="04020505051007020D02" pitchFamily="82" charset="0"/>
              </a:rPr>
              <a:t> </a:t>
            </a:r>
            <a:r>
              <a:rPr lang="en-US" sz="3200" dirty="0" err="1">
                <a:latin typeface="Blackadder ITC" panose="04020505051007020D02" pitchFamily="82" charset="0"/>
              </a:rPr>
              <a:t>sono</a:t>
            </a:r>
            <a:r>
              <a:rPr lang="en-US" sz="3200" dirty="0">
                <a:latin typeface="Blackadder ITC" panose="04020505051007020D02" pitchFamily="82" charset="0"/>
              </a:rPr>
              <a:t> sempre </a:t>
            </a:r>
            <a:r>
              <a:rPr lang="en-US" sz="3200" dirty="0" err="1">
                <a:latin typeface="Blackadder ITC" panose="04020505051007020D02" pitchFamily="82" charset="0"/>
              </a:rPr>
              <a:t>condizionati</a:t>
            </a:r>
            <a:r>
              <a:rPr lang="en-US" sz="3200" dirty="0">
                <a:latin typeface="Blackadder ITC" panose="04020505051007020D02" pitchFamily="82" charset="0"/>
              </a:rPr>
              <a:t> dal mondo </a:t>
            </a:r>
            <a:r>
              <a:rPr lang="en-US" sz="3200" dirty="0" err="1">
                <a:latin typeface="Blackadder ITC" panose="04020505051007020D02" pitchFamily="82" charset="0"/>
              </a:rPr>
              <a:t>che</a:t>
            </a:r>
            <a:r>
              <a:rPr lang="en-US" sz="3200" dirty="0">
                <a:latin typeface="Blackadder ITC" panose="04020505051007020D02" pitchFamily="82" charset="0"/>
              </a:rPr>
              <a:t> li </a:t>
            </a:r>
            <a:r>
              <a:rPr lang="en-US" sz="3200" dirty="0" err="1">
                <a:latin typeface="Blackadder ITC" panose="04020505051007020D02" pitchFamily="82" charset="0"/>
              </a:rPr>
              <a:t>circonda</a:t>
            </a:r>
            <a:r>
              <a:rPr lang="en-US" sz="3200" dirty="0">
                <a:latin typeface="Blackadder ITC" panose="04020505051007020D02" pitchFamily="82" charset="0"/>
              </a:rPr>
              <a:t>. </a:t>
            </a:r>
            <a:endParaRPr kumimoji="0" lang="en-US" sz="3200" b="0" i="0" u="none" strike="noStrike" cap="none" spc="0" normalizeH="0" baseline="0" noProof="0" dirty="0">
              <a:ln>
                <a:noFill/>
              </a:ln>
              <a:effectLst/>
              <a:uLnTx/>
              <a:uFillTx/>
              <a:latin typeface="Blackadder ITC" panose="04020505051007020D02" pitchFamily="82" charset="0"/>
            </a:endParaRPr>
          </a:p>
        </p:txBody>
      </p:sp>
    </p:spTree>
    <p:custDataLst>
      <p:tags r:id="rId1"/>
    </p:custDataLst>
    <p:extLst>
      <p:ext uri="{BB962C8B-B14F-4D97-AF65-F5344CB8AC3E}">
        <p14:creationId xmlns:p14="http://schemas.microsoft.com/office/powerpoint/2010/main" val="755125482"/>
      </p:ext>
    </p:extLst>
  </p:cSld>
  <p:clrMapOvr>
    <a:masterClrMapping/>
  </p:clrMapOvr>
  <mc:AlternateContent xmlns:mc="http://schemas.openxmlformats.org/markup-compatibility/2006">
    <mc:Choice xmlns:p14="http://schemas.microsoft.com/office/powerpoint/2010/main" Requires="p14">
      <p:transition spd="slow" p14:dur="1500" advTm="12418">
        <p:split orient="vert"/>
      </p:transition>
    </mc:Choice>
    <mc:Fallback>
      <p:transition spd="slow" advTm="12418">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2DF644B-590A-431A-99D8-65E4BC14192D}"/>
              </a:ext>
            </a:extLst>
          </p:cNvPr>
          <p:cNvSpPr>
            <a:spLocks noGrp="1"/>
          </p:cNvSpPr>
          <p:nvPr>
            <p:ph type="title"/>
          </p:nvPr>
        </p:nvSpPr>
        <p:spPr>
          <a:xfrm>
            <a:off x="4090507" y="764373"/>
            <a:ext cx="7434070" cy="1474330"/>
          </a:xfrm>
        </p:spPr>
        <p:txBody>
          <a:bodyPr>
            <a:normAutofit/>
          </a:bodyPr>
          <a:lstStyle/>
          <a:p>
            <a:r>
              <a:rPr lang="it-IT" sz="3600" i="1" dirty="0" err="1">
                <a:latin typeface="Algerian" panose="04020705040A02060702" pitchFamily="82" charset="0"/>
              </a:rPr>
              <a:t>giovanni</a:t>
            </a:r>
            <a:r>
              <a:rPr lang="it-IT" sz="3600" i="1" dirty="0">
                <a:latin typeface="Algerian" panose="04020705040A02060702" pitchFamily="82" charset="0"/>
              </a:rPr>
              <a:t> pascoli </a:t>
            </a:r>
            <a:br>
              <a:rPr lang="it-IT" sz="3600" i="1" dirty="0">
                <a:latin typeface="Algerian" panose="04020705040A02060702" pitchFamily="82" charset="0"/>
              </a:rPr>
            </a:br>
            <a:r>
              <a:rPr lang="it-IT" sz="1800" i="1" dirty="0">
                <a:latin typeface="Algerian" panose="04020705040A02060702" pitchFamily="82" charset="0"/>
              </a:rPr>
              <a:t>(1855-1912)</a:t>
            </a:r>
            <a:endParaRPr lang="it-IT" sz="3600" i="1" dirty="0">
              <a:latin typeface="Algerian" panose="04020705040A02060702" pitchFamily="82" charset="0"/>
            </a:endParaRPr>
          </a:p>
        </p:txBody>
      </p:sp>
      <p:sp>
        <p:nvSpPr>
          <p:cNvPr id="19" name="Rectangle 18">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1" name="Picture 20">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egnaposto contenuto 2">
            <a:extLst>
              <a:ext uri="{FF2B5EF4-FFF2-40B4-BE49-F238E27FC236}">
                <a16:creationId xmlns:a16="http://schemas.microsoft.com/office/drawing/2014/main" id="{3FDC6208-98DC-4106-BBDD-4B6B58BAE38F}"/>
              </a:ext>
            </a:extLst>
          </p:cNvPr>
          <p:cNvSpPr>
            <a:spLocks noGrp="1"/>
          </p:cNvSpPr>
          <p:nvPr>
            <p:ph idx="1"/>
          </p:nvPr>
        </p:nvSpPr>
        <p:spPr>
          <a:xfrm>
            <a:off x="4090507" y="2628900"/>
            <a:ext cx="7454077" cy="3589785"/>
          </a:xfrm>
        </p:spPr>
        <p:txBody>
          <a:bodyPr>
            <a:normAutofit/>
          </a:bodyPr>
          <a:lstStyle/>
          <a:p>
            <a:pPr marL="0" indent="0">
              <a:buNone/>
            </a:pPr>
            <a:r>
              <a:rPr lang="it-IT" sz="2000" dirty="0">
                <a:effectLst/>
                <a:latin typeface="Calibri" panose="020F0502020204030204" pitchFamily="34" charset="0"/>
                <a:ea typeface="Calibri" panose="020F0502020204030204" pitchFamily="34" charset="0"/>
                <a:cs typeface="Times New Roman" panose="02020603050405020304" pitchFamily="18" charset="0"/>
              </a:rPr>
              <a:t>G. Pascoli scrive la poesia “La notte di Natale” nel 1911, dedicandola ai soldati italiani che si trovano in Libia a combattere. Il poeta dipinge come stanno trascorrendo la notte dell’Avvento i soldati. Contrappone le immagini di luce del fuoco che arde nei camini a Natale a rappresentare la luce di Gesù che nasce dal grembo di Maria, all’ombra delle tombe di chi si trova a combattere in un momento che dovrebbe essere per tutti gioia e pace: “martiri in croce” proprio come Gesù. I suoni melodici dei canti e le luci della festa di chi si trova in patria vengono contrapposti ai suoni, “rumori sordi” delle armi e le luci degli scoppi dei proiettili dei soldati in guerra</a:t>
            </a:r>
          </a:p>
          <a:p>
            <a:endParaRPr lang="it-IT" sz="2000" dirty="0"/>
          </a:p>
        </p:txBody>
      </p:sp>
    </p:spTree>
    <p:extLst>
      <p:ext uri="{BB962C8B-B14F-4D97-AF65-F5344CB8AC3E}">
        <p14:creationId xmlns:p14="http://schemas.microsoft.com/office/powerpoint/2010/main" val="2470692674"/>
      </p:ext>
    </p:extLst>
  </p:cSld>
  <p:clrMapOvr>
    <a:masterClrMapping/>
  </p:clrMapOvr>
  <mc:AlternateContent xmlns:mc="http://schemas.openxmlformats.org/markup-compatibility/2006">
    <mc:Choice xmlns:p14="http://schemas.microsoft.com/office/powerpoint/2010/main" Requires="p14">
      <p:transition spd="slow" p14:dur="2000" advTm="19783"/>
    </mc:Choice>
    <mc:Fallback>
      <p:transition spd="slow" advTm="19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9D3008-763E-410D-9047-B7DDBDF2E5DF}"/>
              </a:ext>
            </a:extLst>
          </p:cNvPr>
          <p:cNvSpPr>
            <a:spLocks noGrp="1"/>
          </p:cNvSpPr>
          <p:nvPr>
            <p:ph type="title"/>
          </p:nvPr>
        </p:nvSpPr>
        <p:spPr>
          <a:xfrm>
            <a:off x="685800" y="497819"/>
            <a:ext cx="8610600" cy="393867"/>
          </a:xfrm>
        </p:spPr>
        <p:txBody>
          <a:bodyPr>
            <a:normAutofit fontScale="90000"/>
          </a:bodyPr>
          <a:lstStyle/>
          <a:p>
            <a:r>
              <a:rPr lang="it-IT" sz="3200" b="1" dirty="0">
                <a:effectLst/>
                <a:latin typeface="Brush Script MT" panose="03060802040406070304" pitchFamily="66" charset="0"/>
                <a:ea typeface="Times New Roman" panose="02020603050405020304" pitchFamily="18" charset="0"/>
                <a:cs typeface="Times New Roman" panose="02020603050405020304" pitchFamily="18" charset="0"/>
              </a:rPr>
              <a:t>La notte di Natale(G. Pascoli, 1911)</a:t>
            </a:r>
            <a:br>
              <a:rPr lang="it-IT" sz="3200" dirty="0">
                <a:effectLst/>
                <a:latin typeface="Calibri" panose="020F0502020204030204" pitchFamily="34" charset="0"/>
                <a:ea typeface="Calibri" panose="020F0502020204030204" pitchFamily="34" charset="0"/>
                <a:cs typeface="Times New Roman" panose="02020603050405020304" pitchFamily="18" charset="0"/>
              </a:rPr>
            </a:br>
            <a:endParaRPr lang="it-IT" sz="6000" dirty="0"/>
          </a:p>
        </p:txBody>
      </p:sp>
      <p:sp>
        <p:nvSpPr>
          <p:cNvPr id="8" name="Rectangle 8">
            <a:extLst>
              <a:ext uri="{FF2B5EF4-FFF2-40B4-BE49-F238E27FC236}">
                <a16:creationId xmlns:a16="http://schemas.microsoft.com/office/drawing/2014/main" id="{A0DAADC8-53D6-43BA-B6E1-396BC82F205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1031" name="Immagine 1" descr="S">
            <a:hlinkClick r:id="rId2" tooltip="&quot;S&quot;"/>
            <a:extLst>
              <a:ext uri="{FF2B5EF4-FFF2-40B4-BE49-F238E27FC236}">
                <a16:creationId xmlns:a16="http://schemas.microsoft.com/office/drawing/2014/main" id="{46FA6DE3-9084-446F-A2B3-1B02553984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94485"/>
            <a:ext cx="579438" cy="7397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9">
            <a:extLst>
              <a:ext uri="{FF2B5EF4-FFF2-40B4-BE49-F238E27FC236}">
                <a16:creationId xmlns:a16="http://schemas.microsoft.com/office/drawing/2014/main" id="{98C576E2-4F9F-4626-8D68-E7521727DA9F}"/>
              </a:ext>
            </a:extLst>
          </p:cNvPr>
          <p:cNvSpPr>
            <a:spLocks noChangeArrowheads="1"/>
          </p:cNvSpPr>
          <p:nvPr/>
        </p:nvSpPr>
        <p:spPr bwMode="auto">
          <a:xfrm>
            <a:off x="1254760" y="764373"/>
            <a:ext cx="3281680"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opra la terra le squille suonano</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 </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il mattutino. Passa una nuvola</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 </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candida e sola.</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 L</a:t>
            </a:r>
            <a:r>
              <a:rPr kumimoji="0" lang="it-IT" altLang="it-IT" sz="2000"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Italia! L</a:t>
            </a:r>
            <a:r>
              <a:rPr kumimoji="0" lang="it-IT" altLang="it-IT" sz="2000"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Italia che vola!</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che passa in alto con tutte </a:t>
            </a:r>
            <a:r>
              <a:rPr kumimoji="0" lang="it-IT" altLang="it-IT" sz="2000" b="0" i="0" u="none" strike="noStrike" cap="none" normalizeH="0" baseline="0" dirty="0" err="1">
                <a:ln>
                  <a:noFill/>
                </a:ln>
                <a:effectLst/>
                <a:latin typeface="Brush Script MT" panose="03060802040406070304" pitchFamily="66" charset="0"/>
                <a:ea typeface="Times New Roman" panose="02020603050405020304" pitchFamily="18" charset="0"/>
                <a:cs typeface="Times New Roman" panose="02020603050405020304" pitchFamily="18" charset="0"/>
              </a:rPr>
              <a:t>l</a:t>
            </a:r>
            <a:r>
              <a:rPr kumimoji="0" lang="it-IT" altLang="it-IT" sz="2000" b="0" i="0" u="none" strike="noStrike" cap="none" normalizeH="0" baseline="0" dirty="0" err="1">
                <a:ln>
                  <a:noFill/>
                </a:ln>
                <a:effectLst/>
                <a:latin typeface="Calibri" panose="020F0502020204030204" pitchFamily="34" charset="0"/>
                <a:ea typeface="Times New Roman" panose="02020603050405020304" pitchFamily="18" charset="0"/>
                <a:cs typeface="Times New Roman" panose="02020603050405020304" pitchFamily="18" charset="0"/>
              </a:rPr>
              <a:t>’</a:t>
            </a:r>
            <a:r>
              <a:rPr kumimoji="0" lang="it-IT" altLang="it-IT" sz="2000" b="0" i="0" u="none" strike="noStrike" cap="none" normalizeH="0" baseline="0" dirty="0" err="1">
                <a:ln>
                  <a:noFill/>
                </a:ln>
                <a:effectLst/>
                <a:latin typeface="Brush Script MT" panose="03060802040406070304" pitchFamily="66" charset="0"/>
                <a:ea typeface="Times New Roman" panose="02020603050405020304" pitchFamily="18" charset="0"/>
                <a:cs typeface="Times New Roman" panose="02020603050405020304" pitchFamily="18" charset="0"/>
              </a:rPr>
              <a:t>anime</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nostre com</a:t>
            </a:r>
            <a:r>
              <a:rPr kumimoji="0" lang="it-IT" altLang="it-IT" sz="2000"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una sola grande anima!</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Dice: </a:t>
            </a:r>
            <a:r>
              <a:rPr kumimoji="0" lang="it-IT" altLang="it-IT" sz="2000"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 L</a:t>
            </a:r>
            <a:r>
              <a:rPr kumimoji="0" lang="it-IT" altLang="it-IT" sz="2000"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à</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 io</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trascorra la notte di Dio!</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L</a:t>
            </a:r>
            <a:r>
              <a:rPr kumimoji="0" lang="it-IT" altLang="it-IT" sz="2000"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à</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 non le squille suonano a gloria;</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non le zampogne querule cantano</a:t>
            </a:r>
            <a:endParaRPr kumimoji="0" lang="it-IT" altLang="it-IT" sz="10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la pastorale</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che suscita un battere </a:t>
            </a:r>
            <a:r>
              <a:rPr kumimoji="0" lang="it-IT" altLang="it-IT" sz="2000" b="0" i="0" u="none" strike="noStrike" cap="none" normalizeH="0" baseline="0" dirty="0" err="1">
                <a:ln>
                  <a:noFill/>
                </a:ln>
                <a:effectLst/>
                <a:latin typeface="Brush Script MT" panose="03060802040406070304" pitchFamily="66" charset="0"/>
                <a:ea typeface="Times New Roman" panose="02020603050405020304" pitchFamily="18" charset="0"/>
                <a:cs typeface="Times New Roman" panose="02020603050405020304" pitchFamily="18" charset="0"/>
              </a:rPr>
              <a:t>d</a:t>
            </a:r>
            <a:r>
              <a:rPr kumimoji="0" lang="it-IT" altLang="it-IT" sz="2000" b="0" i="0" u="none" strike="noStrike" cap="none" normalizeH="0" baseline="0" dirty="0" err="1">
                <a:ln>
                  <a:noFill/>
                </a:ln>
                <a:effectLst/>
                <a:latin typeface="Calibri" panose="020F0502020204030204" pitchFamily="34" charset="0"/>
                <a:ea typeface="Times New Roman" panose="02020603050405020304" pitchFamily="18" charset="0"/>
                <a:cs typeface="Times New Roman" panose="02020603050405020304" pitchFamily="18" charset="0"/>
              </a:rPr>
              <a:t>’</a:t>
            </a:r>
            <a:r>
              <a:rPr kumimoji="0" lang="it-IT" altLang="it-IT" sz="2000" b="0" i="0" u="none" strike="noStrike" cap="none" normalizeH="0" baseline="0" dirty="0" err="1">
                <a:ln>
                  <a:noFill/>
                </a:ln>
                <a:effectLst/>
                <a:latin typeface="Brush Script MT" panose="03060802040406070304" pitchFamily="66" charset="0"/>
                <a:ea typeface="Times New Roman" panose="02020603050405020304" pitchFamily="18" charset="0"/>
                <a:cs typeface="Times New Roman" panose="02020603050405020304" pitchFamily="18" charset="0"/>
              </a:rPr>
              <a:t>ale</a:t>
            </a: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non lumi a festa per tutto brillano</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come se a cena tutti il lor </a:t>
            </a:r>
            <a:r>
              <a:rPr kumimoji="0" lang="it-IT" altLang="it-IT" sz="2000" b="0" i="0" u="none" strike="noStrike" cap="none" normalizeH="0" baseline="0" dirty="0" err="1">
                <a:ln>
                  <a:noFill/>
                </a:ln>
                <a:effectLst/>
                <a:latin typeface="Brush Script MT" panose="03060802040406070304" pitchFamily="66" charset="0"/>
                <a:ea typeface="Times New Roman" panose="02020603050405020304" pitchFamily="18" charset="0"/>
                <a:cs typeface="Times New Roman" panose="02020603050405020304" pitchFamily="18" charset="0"/>
              </a:rPr>
              <a:t>angiolo</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ci abbiano, biondo,</a:t>
            </a:r>
            <a:b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br>
            <a:r>
              <a:rPr kumimoji="0" lang="it-IT" altLang="it-IT" sz="2000" b="0" i="0" u="none" strike="noStrike" cap="none" normalizeH="0" baseline="0" dirty="0">
                <a:ln>
                  <a:noFill/>
                </a:ln>
                <a:effectLst/>
                <a:latin typeface="Brush Script MT" panose="03060802040406070304" pitchFamily="66" charset="0"/>
                <a:ea typeface="Times New Roman" panose="02020603050405020304" pitchFamily="18" charset="0"/>
                <a:cs typeface="Times New Roman" panose="02020603050405020304" pitchFamily="18" charset="0"/>
              </a:rPr>
              <a:t>dei tanti discesi sul mondo,</a:t>
            </a:r>
            <a:endParaRPr kumimoji="0" lang="it-IT" altLang="it-IT" sz="2400" b="0" i="0" u="none" strike="noStrike" cap="none" normalizeH="0" baseline="0" dirty="0">
              <a:ln>
                <a:noFill/>
              </a:ln>
              <a:effectLst/>
              <a:latin typeface="Arial" panose="020B0604020202020204" pitchFamily="34" charset="0"/>
            </a:endParaRPr>
          </a:p>
        </p:txBody>
      </p:sp>
      <p:sp>
        <p:nvSpPr>
          <p:cNvPr id="14" name="CasellaDiTesto 13">
            <a:extLst>
              <a:ext uri="{FF2B5EF4-FFF2-40B4-BE49-F238E27FC236}">
                <a16:creationId xmlns:a16="http://schemas.microsoft.com/office/drawing/2014/main" id="{26DB0E73-ACC3-40A8-AA47-CA09E31F5714}"/>
              </a:ext>
            </a:extLst>
          </p:cNvPr>
          <p:cNvSpPr txBox="1"/>
          <p:nvPr/>
        </p:nvSpPr>
        <p:spPr>
          <a:xfrm>
            <a:off x="8056880" y="497819"/>
            <a:ext cx="3850640" cy="6399701"/>
          </a:xfrm>
          <a:prstGeom prst="rect">
            <a:avLst/>
          </a:prstGeom>
          <a:noFill/>
        </p:spPr>
        <p:txBody>
          <a:bodyPr wrap="square">
            <a:spAutoFit/>
          </a:bodyPr>
          <a:lstStyle/>
          <a:p>
            <a:pPr marL="457200">
              <a:lnSpc>
                <a:spcPct val="107000"/>
              </a:lnSpc>
            </a:pP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non arde il ceppo che s’apre e crepita</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quando col bimbo viene la Vergine,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 ch’entra e soave,</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 ciò che le fu detto, dice: Ave!</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Là balenare d’armi, là subite</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luci, là rotte grida, là murmuri</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come da tombe,</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là squilli improvvisi di trombe.</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Sì. Ma più sacra m’è quella tenebra,</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tra palme e ulivi, sotto le nomadi</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tende. Là, sento,</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si veglia aspettando l’avvento!</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Là, tutto è santo! Vegliano, credono,</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attenti al cielo, pronti a rispondere</a:t>
            </a:r>
            <a:b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br>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          alla sua voce!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r>
              <a:rPr lang="it-IT" sz="2000" dirty="0">
                <a:effectLst/>
                <a:latin typeface="Brush Script MT" panose="03060802040406070304" pitchFamily="66" charset="0"/>
                <a:ea typeface="Times New Roman" panose="02020603050405020304" pitchFamily="18" charset="0"/>
                <a:cs typeface="Times New Roman" panose="02020603050405020304" pitchFamily="18" charset="0"/>
              </a:rPr>
              <a:t>Là, sono anche i martiri in croce... </a:t>
            </a:r>
            <a:endParaRPr lang="it-IT" dirty="0"/>
          </a:p>
        </p:txBody>
      </p:sp>
      <p:pic>
        <p:nvPicPr>
          <p:cNvPr id="13" name="Immagine 12">
            <a:extLst>
              <a:ext uri="{FF2B5EF4-FFF2-40B4-BE49-F238E27FC236}">
                <a16:creationId xmlns:a16="http://schemas.microsoft.com/office/drawing/2014/main" id="{132EFE91-3857-41C6-A74F-A49738B8B5E0}"/>
              </a:ext>
            </a:extLst>
          </p:cNvPr>
          <p:cNvPicPr>
            <a:picLocks noChangeAspect="1"/>
          </p:cNvPicPr>
          <p:nvPr/>
        </p:nvPicPr>
        <p:blipFill>
          <a:blip r:embed="rId4"/>
          <a:srcRect/>
          <a:stretch/>
        </p:blipFill>
        <p:spPr>
          <a:xfrm>
            <a:off x="4908621" y="2406333"/>
            <a:ext cx="2890378" cy="2107568"/>
          </a:xfrm>
          <a:prstGeom prst="rect">
            <a:avLst/>
          </a:prstGeom>
        </p:spPr>
      </p:pic>
    </p:spTree>
    <p:extLst>
      <p:ext uri="{BB962C8B-B14F-4D97-AF65-F5344CB8AC3E}">
        <p14:creationId xmlns:p14="http://schemas.microsoft.com/office/powerpoint/2010/main" val="3099373979"/>
      </p:ext>
    </p:extLst>
  </p:cSld>
  <p:clrMapOvr>
    <a:masterClrMapping/>
  </p:clrMapOvr>
  <mc:AlternateContent xmlns:mc="http://schemas.openxmlformats.org/markup-compatibility/2006">
    <mc:Choice xmlns:p14="http://schemas.microsoft.com/office/powerpoint/2010/main" Requires="p14">
      <p:transition spd="slow" p14:dur="1500" advTm="9722">
        <p:split orient="vert"/>
      </p:transition>
    </mc:Choice>
    <mc:Fallback>
      <p:transition spd="slow" advTm="9722">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6" name="Rectangle 30">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2DF644B-590A-431A-99D8-65E4BC14192D}"/>
              </a:ext>
            </a:extLst>
          </p:cNvPr>
          <p:cNvSpPr>
            <a:spLocks noGrp="1"/>
          </p:cNvSpPr>
          <p:nvPr>
            <p:ph type="title"/>
          </p:nvPr>
        </p:nvSpPr>
        <p:spPr>
          <a:xfrm>
            <a:off x="4489827" y="316370"/>
            <a:ext cx="7609407" cy="1474330"/>
          </a:xfrm>
        </p:spPr>
        <p:txBody>
          <a:bodyPr>
            <a:normAutofit/>
          </a:bodyPr>
          <a:lstStyle/>
          <a:p>
            <a:r>
              <a:rPr lang="it-IT" sz="3600" i="1" dirty="0">
                <a:latin typeface="Algerian" panose="04020705040A02060702" pitchFamily="82" charset="0"/>
              </a:rPr>
              <a:t>Giuseppe </a:t>
            </a:r>
            <a:r>
              <a:rPr lang="it-IT" sz="3600" i="1" dirty="0" err="1">
                <a:latin typeface="Algerian" panose="04020705040A02060702" pitchFamily="82" charset="0"/>
              </a:rPr>
              <a:t>UNGARETTi</a:t>
            </a:r>
            <a:r>
              <a:rPr lang="it-IT" sz="3600" i="1" dirty="0">
                <a:latin typeface="Algerian" panose="04020705040A02060702" pitchFamily="82" charset="0"/>
              </a:rPr>
              <a:t>  </a:t>
            </a:r>
            <a:br>
              <a:rPr lang="it-IT" sz="3600" i="1" dirty="0">
                <a:latin typeface="Algerian" panose="04020705040A02060702" pitchFamily="82" charset="0"/>
              </a:rPr>
            </a:br>
            <a:r>
              <a:rPr lang="it-IT" sz="1800" i="1" dirty="0">
                <a:latin typeface="Algerian" panose="04020705040A02060702" pitchFamily="82" charset="0"/>
              </a:rPr>
              <a:t>(1888-1970) </a:t>
            </a:r>
            <a:endParaRPr lang="it-IT" sz="3600" i="1" dirty="0">
              <a:latin typeface="Algerian" panose="04020705040A02060702" pitchFamily="82" charset="0"/>
            </a:endParaRPr>
          </a:p>
        </p:txBody>
      </p:sp>
      <p:sp>
        <p:nvSpPr>
          <p:cNvPr id="37" name="Rectangle 32">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35" name="Picture 34">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egnaposto contenuto 2">
            <a:extLst>
              <a:ext uri="{FF2B5EF4-FFF2-40B4-BE49-F238E27FC236}">
                <a16:creationId xmlns:a16="http://schemas.microsoft.com/office/drawing/2014/main" id="{3FDC6208-98DC-4106-BBDD-4B6B58BAE38F}"/>
              </a:ext>
            </a:extLst>
          </p:cNvPr>
          <p:cNvSpPr>
            <a:spLocks noGrp="1"/>
          </p:cNvSpPr>
          <p:nvPr>
            <p:ph idx="1"/>
          </p:nvPr>
        </p:nvSpPr>
        <p:spPr>
          <a:xfrm>
            <a:off x="3938107" y="1790700"/>
            <a:ext cx="7454077" cy="3589785"/>
          </a:xfrm>
        </p:spPr>
        <p:txBody>
          <a:bodyPr>
            <a:noAutofit/>
          </a:bodyPr>
          <a:lstStyle/>
          <a:p>
            <a:pPr marL="0" indent="0">
              <a:buNone/>
            </a:pPr>
            <a:r>
              <a:rPr lang="it-IT" sz="1800" dirty="0">
                <a:latin typeface="Calibri" panose="020F0502020204030204" pitchFamily="34" charset="0"/>
                <a:ea typeface="Calibri" panose="020F0502020204030204" pitchFamily="34" charset="0"/>
                <a:cs typeface="Times New Roman" panose="02020603050405020304" pitchFamily="18" charset="0"/>
              </a:rPr>
              <a:t>	G. Ungaretti scrive la sua poesia “Natale” il 26 dicembre del 1916. </a:t>
            </a:r>
            <a:r>
              <a:rPr lang="it-IT" sz="1800" dirty="0" err="1">
                <a:latin typeface="Calibri" panose="020F0502020204030204" pitchFamily="34" charset="0"/>
                <a:ea typeface="Calibri" panose="020F0502020204030204" pitchFamily="34" charset="0"/>
                <a:cs typeface="Times New Roman" panose="02020603050405020304" pitchFamily="18" charset="0"/>
              </a:rPr>
              <a:t>L’italia</a:t>
            </a:r>
            <a:r>
              <a:rPr lang="it-IT" sz="1800" dirty="0">
                <a:latin typeface="Calibri" panose="020F0502020204030204" pitchFamily="34" charset="0"/>
                <a:ea typeface="Calibri" panose="020F0502020204030204" pitchFamily="34" charset="0"/>
                <a:cs typeface="Times New Roman" panose="02020603050405020304" pitchFamily="18" charset="0"/>
              </a:rPr>
              <a:t> sta combattendo il primo conflitto mondiale e lo stesso Ungaretti si trova a Napoli da amici, in temporanea licenza dal fronte. Il poeta vive la sofferenza della guerra, anche in un momento felice come il Natale e non riesce ad immergersi nella normalità della vita di tutti i giorni, perché non riesce a cancellare dalla sua mente la dura realtà della guerra. I versi molto brevi e le frequenti pause danno un ritmo rotto alla poesia, quasi un singhiozzo che evidenzia la sofferenza dell’autore e la sua incapacità di godere un momento gioioso come quello del Natale.</a:t>
            </a:r>
          </a:p>
          <a:p>
            <a:pPr marL="0" indent="0">
              <a:buNone/>
            </a:pPr>
            <a:r>
              <a:rPr lang="it-IT" sz="1800" dirty="0">
                <a:latin typeface="Calibri" panose="020F0502020204030204" pitchFamily="34" charset="0"/>
                <a:ea typeface="Calibri" panose="020F0502020204030204" pitchFamily="34" charset="0"/>
                <a:cs typeface="Times New Roman" panose="02020603050405020304" pitchFamily="18" charset="0"/>
              </a:rPr>
              <a:t>Anche in questa poesia abbiamo trovato una contrapposizione luce/ombra: il calore delle fiamme lucenti del focolare è contrapposto al fumo della legna che brucia. Ungaretti si sente stanco sia fisicamente che psicologicamente e non ha voglia di “immergersi in un gomitolo di strade”, si paragona ad un oggetto, privo di coscienza, desideroso soltanto di restare al caldo del focolare in una casa che può regalargli un po’ di pace. Ha bisogno di stare per un attimo da solo, dimenticandosi di esistere e dimenticandosi del fatto che dovrà tornare a combattere.  Si conforta quindi davanti all’unica cosa che riesce a consolarlo, la luce calda e accogliente del focolare domestico.</a:t>
            </a:r>
          </a:p>
          <a:p>
            <a:endParaRPr lang="it-IT" sz="1800" dirty="0"/>
          </a:p>
        </p:txBody>
      </p:sp>
    </p:spTree>
    <p:extLst>
      <p:ext uri="{BB962C8B-B14F-4D97-AF65-F5344CB8AC3E}">
        <p14:creationId xmlns:p14="http://schemas.microsoft.com/office/powerpoint/2010/main" val="2334242814"/>
      </p:ext>
    </p:extLst>
  </p:cSld>
  <p:clrMapOvr>
    <a:masterClrMapping/>
  </p:clrMapOvr>
  <mc:AlternateContent xmlns:mc="http://schemas.openxmlformats.org/markup-compatibility/2006">
    <mc:Choice xmlns:p14="http://schemas.microsoft.com/office/powerpoint/2010/main" Requires="p14">
      <p:transition spd="slow" p14:dur="1500" advTm="30709">
        <p:split orient="vert"/>
      </p:transition>
    </mc:Choice>
    <mc:Fallback>
      <p:transition spd="slow" advTm="3070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EA5387D-64D8-4D6C-B109-FF4E81DF6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mmagine 12" descr="Immagine che contiene neve, esterni, cielo, albero&#10;&#10;Descrizione generata automaticamente">
            <a:extLst>
              <a:ext uri="{FF2B5EF4-FFF2-40B4-BE49-F238E27FC236}">
                <a16:creationId xmlns:a16="http://schemas.microsoft.com/office/drawing/2014/main" id="{A62B41D2-E376-402F-94D9-D9FA27AC7FFC}"/>
              </a:ext>
            </a:extLst>
          </p:cNvPr>
          <p:cNvPicPr>
            <a:picLocks noChangeAspect="1"/>
          </p:cNvPicPr>
          <p:nvPr/>
        </p:nvPicPr>
        <p:blipFill rotWithShape="1">
          <a:blip r:embed="rId2">
            <a:alphaModFix amt="30000"/>
          </a:blip>
          <a:srcRect t="23653" b="1347"/>
          <a:stretch/>
        </p:blipFill>
        <p:spPr>
          <a:xfrm>
            <a:off x="20" y="10"/>
            <a:ext cx="12191980" cy="6857990"/>
          </a:xfrm>
          <a:prstGeom prst="rect">
            <a:avLst/>
          </a:prstGeom>
        </p:spPr>
      </p:pic>
      <p:sp>
        <p:nvSpPr>
          <p:cNvPr id="5" name="CasellaDiTesto 4">
            <a:extLst>
              <a:ext uri="{FF2B5EF4-FFF2-40B4-BE49-F238E27FC236}">
                <a16:creationId xmlns:a16="http://schemas.microsoft.com/office/drawing/2014/main" id="{E5F6E3CA-CFCF-489D-80B9-44C84300C6DE}"/>
              </a:ext>
            </a:extLst>
          </p:cNvPr>
          <p:cNvSpPr txBox="1"/>
          <p:nvPr/>
        </p:nvSpPr>
        <p:spPr>
          <a:xfrm>
            <a:off x="2895600" y="764373"/>
            <a:ext cx="8610600" cy="1293028"/>
          </a:xfrm>
          <a:prstGeom prst="rect">
            <a:avLst/>
          </a:prstGeom>
        </p:spPr>
        <p:txBody>
          <a:bodyPr vert="horz" lIns="91440" tIns="45720" rIns="91440" bIns="45720" rtlCol="0" anchor="ctr">
            <a:normAutofit/>
          </a:bodyPr>
          <a:lstStyle/>
          <a:p>
            <a:pPr algn="r" defTabSz="914400" fontAlgn="base">
              <a:lnSpc>
                <a:spcPct val="90000"/>
              </a:lnSpc>
              <a:spcBef>
                <a:spcPct val="0"/>
              </a:spcBef>
              <a:spcAft>
                <a:spcPts val="800"/>
              </a:spcAft>
            </a:pPr>
            <a:r>
              <a:rPr lang="en-US" sz="4000" b="1" cap="all" dirty="0">
                <a:effectLst/>
                <a:latin typeface="+mj-lt"/>
                <a:ea typeface="+mj-ea"/>
                <a:cs typeface="+mj-cs"/>
              </a:rPr>
              <a:t>Natale (G. </a:t>
            </a:r>
            <a:r>
              <a:rPr lang="en-US" sz="4000" b="1" cap="all" dirty="0" err="1">
                <a:effectLst/>
                <a:latin typeface="+mj-lt"/>
                <a:ea typeface="+mj-ea"/>
                <a:cs typeface="+mj-cs"/>
              </a:rPr>
              <a:t>Ungaretti</a:t>
            </a:r>
            <a:r>
              <a:rPr lang="en-US" sz="4000" b="1" cap="all" dirty="0">
                <a:effectLst/>
                <a:latin typeface="+mj-lt"/>
                <a:ea typeface="+mj-ea"/>
                <a:cs typeface="+mj-cs"/>
              </a:rPr>
              <a:t>, 25 </a:t>
            </a:r>
            <a:r>
              <a:rPr lang="en-US" sz="4000" b="1" cap="all" dirty="0" err="1">
                <a:effectLst/>
                <a:latin typeface="+mj-lt"/>
                <a:ea typeface="+mj-ea"/>
                <a:cs typeface="+mj-cs"/>
              </a:rPr>
              <a:t>Dicembre</a:t>
            </a:r>
            <a:r>
              <a:rPr lang="en-US" sz="4000" b="1" cap="all" dirty="0">
                <a:effectLst/>
                <a:latin typeface="+mj-lt"/>
                <a:ea typeface="+mj-ea"/>
                <a:cs typeface="+mj-cs"/>
              </a:rPr>
              <a:t> 1916)</a:t>
            </a:r>
            <a:r>
              <a:rPr lang="en-US" sz="4000" cap="all" dirty="0">
                <a:effectLst/>
                <a:latin typeface="+mj-lt"/>
                <a:ea typeface="+mj-ea"/>
                <a:cs typeface="+mj-cs"/>
              </a:rPr>
              <a:t>.</a:t>
            </a:r>
          </a:p>
        </p:txBody>
      </p:sp>
      <p:sp>
        <p:nvSpPr>
          <p:cNvPr id="11" name="CasellaDiTesto 10">
            <a:extLst>
              <a:ext uri="{FF2B5EF4-FFF2-40B4-BE49-F238E27FC236}">
                <a16:creationId xmlns:a16="http://schemas.microsoft.com/office/drawing/2014/main" id="{FE9F41F8-7066-4D0C-A8A0-7A0117D841E7}"/>
              </a:ext>
            </a:extLst>
          </p:cNvPr>
          <p:cNvSpPr txBox="1"/>
          <p:nvPr/>
        </p:nvSpPr>
        <p:spPr>
          <a:xfrm>
            <a:off x="7203440" y="4139523"/>
            <a:ext cx="4815840" cy="2613105"/>
          </a:xfrm>
          <a:prstGeom prst="rect">
            <a:avLst/>
          </a:prstGeom>
          <a:noFill/>
        </p:spPr>
        <p:txBody>
          <a:bodyPr wrap="square">
            <a:spAutoFit/>
          </a:bodyPr>
          <a:lstStyle/>
          <a:p>
            <a:pPr fontAlgn="base">
              <a:lnSpc>
                <a:spcPct val="107000"/>
              </a:lnSpc>
              <a:spcAft>
                <a:spcPts val="800"/>
              </a:spcAft>
            </a:pPr>
            <a:r>
              <a:rPr lang="it-IT" sz="3600" i="1" dirty="0">
                <a:effectLst/>
                <a:latin typeface="Brush Script MT" panose="03060802040406070304" pitchFamily="66" charset="0"/>
                <a:ea typeface="Times New Roman" panose="02020603050405020304" pitchFamily="18" charset="0"/>
                <a:cs typeface="Arial" panose="020B0604020202020204" pitchFamily="34" charset="0"/>
              </a:rPr>
              <a:t>Qui non si sente altro</a:t>
            </a:r>
            <a:br>
              <a:rPr lang="it-IT" sz="3600" dirty="0">
                <a:effectLst/>
                <a:latin typeface="Brush Script MT" panose="03060802040406070304" pitchFamily="66" charset="0"/>
                <a:ea typeface="Times New Roman" panose="02020603050405020304" pitchFamily="18" charset="0"/>
                <a:cs typeface="Arial" panose="020B0604020202020204" pitchFamily="34" charset="0"/>
              </a:rPr>
            </a:br>
            <a:r>
              <a:rPr lang="it-IT" sz="3600" i="1" dirty="0">
                <a:effectLst/>
                <a:latin typeface="Brush Script MT" panose="03060802040406070304" pitchFamily="66" charset="0"/>
                <a:ea typeface="Times New Roman" panose="02020603050405020304" pitchFamily="18" charset="0"/>
                <a:cs typeface="Arial" panose="020B0604020202020204" pitchFamily="34" charset="0"/>
              </a:rPr>
              <a:t>che il caldo buono.</a:t>
            </a:r>
            <a:endParaRPr lang="it-IT" sz="36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it-IT" sz="3600" i="1" dirty="0">
                <a:effectLst/>
                <a:latin typeface="Brush Script MT" panose="03060802040406070304" pitchFamily="66" charset="0"/>
                <a:ea typeface="Times New Roman" panose="02020603050405020304" pitchFamily="18" charset="0"/>
                <a:cs typeface="Arial" panose="020B0604020202020204" pitchFamily="34" charset="0"/>
              </a:rPr>
              <a:t>Sto con le quattro</a:t>
            </a:r>
            <a:br>
              <a:rPr lang="it-IT" sz="3600" dirty="0">
                <a:effectLst/>
                <a:latin typeface="Brush Script MT" panose="03060802040406070304" pitchFamily="66" charset="0"/>
                <a:ea typeface="Times New Roman" panose="02020603050405020304" pitchFamily="18" charset="0"/>
                <a:cs typeface="Arial" panose="020B0604020202020204" pitchFamily="34" charset="0"/>
              </a:rPr>
            </a:br>
            <a:r>
              <a:rPr lang="it-IT" sz="3600" i="1" dirty="0">
                <a:effectLst/>
                <a:latin typeface="Brush Script MT" panose="03060802040406070304" pitchFamily="66" charset="0"/>
                <a:ea typeface="Times New Roman" panose="02020603050405020304" pitchFamily="18" charset="0"/>
                <a:cs typeface="Arial" panose="020B0604020202020204" pitchFamily="34" charset="0"/>
              </a:rPr>
              <a:t>capriole di fumo del focolare.</a:t>
            </a:r>
            <a:endParaRPr lang="it-IT"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CasellaDiTesto 15">
            <a:extLst>
              <a:ext uri="{FF2B5EF4-FFF2-40B4-BE49-F238E27FC236}">
                <a16:creationId xmlns:a16="http://schemas.microsoft.com/office/drawing/2014/main" id="{9064EED1-DCB3-4589-9D7D-6F6A73F5658C}"/>
              </a:ext>
            </a:extLst>
          </p:cNvPr>
          <p:cNvSpPr txBox="1"/>
          <p:nvPr/>
        </p:nvSpPr>
        <p:spPr>
          <a:xfrm>
            <a:off x="340472" y="941637"/>
            <a:ext cx="6177168" cy="4504438"/>
          </a:xfrm>
          <a:prstGeom prst="rect">
            <a:avLst/>
          </a:prstGeom>
          <a:noFill/>
        </p:spPr>
        <p:txBody>
          <a:bodyPr wrap="square">
            <a:spAutoFit/>
          </a:bodyPr>
          <a:lstStyle/>
          <a:p>
            <a:pPr fontAlgn="base">
              <a:lnSpc>
                <a:spcPct val="107000"/>
              </a:lnSpc>
              <a:spcAft>
                <a:spcPts val="800"/>
              </a:spcAft>
            </a:pPr>
            <a:r>
              <a:rPr lang="it-IT" sz="3200" i="1" dirty="0">
                <a:effectLst/>
                <a:latin typeface="Brush Script MT" panose="03060802040406070304" pitchFamily="66" charset="0"/>
                <a:ea typeface="Times New Roman" panose="02020603050405020304" pitchFamily="18" charset="0"/>
                <a:cs typeface="Arial" panose="020B0604020202020204" pitchFamily="34" charset="0"/>
              </a:rPr>
              <a:t>Non ho voglia di tuffarmi</a:t>
            </a:r>
            <a:br>
              <a:rPr lang="it-IT" sz="3200" dirty="0">
                <a:effectLst/>
                <a:latin typeface="Brush Script MT" panose="03060802040406070304" pitchFamily="66" charset="0"/>
                <a:ea typeface="Times New Roman" panose="02020603050405020304" pitchFamily="18" charset="0"/>
                <a:cs typeface="Arial" panose="020B0604020202020204" pitchFamily="34" charset="0"/>
              </a:rPr>
            </a:br>
            <a:r>
              <a:rPr lang="it-IT" sz="3200" i="1" dirty="0">
                <a:effectLst/>
                <a:latin typeface="Brush Script MT" panose="03060802040406070304" pitchFamily="66" charset="0"/>
                <a:ea typeface="Times New Roman" panose="02020603050405020304" pitchFamily="18" charset="0"/>
                <a:cs typeface="Arial" panose="020B0604020202020204" pitchFamily="34" charset="0"/>
              </a:rPr>
              <a:t>in un gomitolo di strade.</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it-IT" sz="3200" i="1" dirty="0">
                <a:effectLst/>
                <a:latin typeface="Brush Script MT" panose="03060802040406070304" pitchFamily="66" charset="0"/>
                <a:ea typeface="Times New Roman" panose="02020603050405020304" pitchFamily="18" charset="0"/>
                <a:cs typeface="Arial" panose="020B0604020202020204" pitchFamily="34" charset="0"/>
              </a:rPr>
              <a:t>Ho tanta stanchezza</a:t>
            </a:r>
            <a:br>
              <a:rPr lang="it-IT" sz="3200" dirty="0">
                <a:effectLst/>
                <a:latin typeface="Brush Script MT" panose="03060802040406070304" pitchFamily="66" charset="0"/>
                <a:ea typeface="Times New Roman" panose="02020603050405020304" pitchFamily="18" charset="0"/>
                <a:cs typeface="Arial" panose="020B0604020202020204" pitchFamily="34" charset="0"/>
              </a:rPr>
            </a:br>
            <a:r>
              <a:rPr lang="it-IT" sz="3200" i="1" dirty="0">
                <a:effectLst/>
                <a:latin typeface="Brush Script MT" panose="03060802040406070304" pitchFamily="66" charset="0"/>
                <a:ea typeface="Times New Roman" panose="02020603050405020304" pitchFamily="18" charset="0"/>
                <a:cs typeface="Arial" panose="020B0604020202020204" pitchFamily="34" charset="0"/>
              </a:rPr>
              <a:t>sulle spalle.</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it-IT" sz="3200" i="1" dirty="0">
                <a:effectLst/>
                <a:latin typeface="Brush Script MT" panose="03060802040406070304" pitchFamily="66" charset="0"/>
                <a:ea typeface="Times New Roman" panose="02020603050405020304" pitchFamily="18" charset="0"/>
                <a:cs typeface="Arial" panose="020B0604020202020204" pitchFamily="34" charset="0"/>
              </a:rPr>
              <a:t>Lasciatemi così</a:t>
            </a:r>
            <a:br>
              <a:rPr lang="it-IT" sz="3200" dirty="0">
                <a:effectLst/>
                <a:latin typeface="Brush Script MT" panose="03060802040406070304" pitchFamily="66" charset="0"/>
                <a:ea typeface="Times New Roman" panose="02020603050405020304" pitchFamily="18" charset="0"/>
                <a:cs typeface="Arial" panose="020B0604020202020204" pitchFamily="34" charset="0"/>
              </a:rPr>
            </a:br>
            <a:r>
              <a:rPr lang="it-IT" sz="3200" i="1" dirty="0">
                <a:effectLst/>
                <a:latin typeface="Brush Script MT" panose="03060802040406070304" pitchFamily="66" charset="0"/>
                <a:ea typeface="Times New Roman" panose="02020603050405020304" pitchFamily="18" charset="0"/>
                <a:cs typeface="Arial" panose="020B0604020202020204" pitchFamily="34" charset="0"/>
              </a:rPr>
              <a:t>come una cosa posata</a:t>
            </a:r>
            <a:br>
              <a:rPr lang="it-IT" sz="3200" dirty="0">
                <a:effectLst/>
                <a:latin typeface="Brush Script MT" panose="03060802040406070304" pitchFamily="66" charset="0"/>
                <a:ea typeface="Times New Roman" panose="02020603050405020304" pitchFamily="18" charset="0"/>
                <a:cs typeface="Arial" panose="020B0604020202020204" pitchFamily="34" charset="0"/>
              </a:rPr>
            </a:br>
            <a:r>
              <a:rPr lang="it-IT" sz="3200" i="1" dirty="0">
                <a:effectLst/>
                <a:latin typeface="Brush Script MT" panose="03060802040406070304" pitchFamily="66" charset="0"/>
                <a:ea typeface="Times New Roman" panose="02020603050405020304" pitchFamily="18" charset="0"/>
                <a:cs typeface="Arial" panose="020B0604020202020204" pitchFamily="34" charset="0"/>
              </a:rPr>
              <a:t>in un angolo</a:t>
            </a:r>
            <a:br>
              <a:rPr lang="it-IT" sz="3200" dirty="0">
                <a:effectLst/>
                <a:latin typeface="Brush Script MT" panose="03060802040406070304" pitchFamily="66" charset="0"/>
                <a:ea typeface="Times New Roman" panose="02020603050405020304" pitchFamily="18" charset="0"/>
                <a:cs typeface="Arial" panose="020B0604020202020204" pitchFamily="34" charset="0"/>
              </a:rPr>
            </a:br>
            <a:r>
              <a:rPr lang="it-IT" sz="3200" i="1" dirty="0">
                <a:effectLst/>
                <a:latin typeface="Brush Script MT" panose="03060802040406070304" pitchFamily="66" charset="0"/>
                <a:ea typeface="Times New Roman" panose="02020603050405020304" pitchFamily="18" charset="0"/>
                <a:cs typeface="Arial" panose="020B0604020202020204" pitchFamily="34" charset="0"/>
              </a:rPr>
              <a:t>e dimenticata.</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2203750"/>
      </p:ext>
    </p:extLst>
  </p:cSld>
  <p:clrMapOvr>
    <a:masterClrMapping/>
  </p:clrMapOvr>
  <mc:AlternateContent xmlns:mc="http://schemas.openxmlformats.org/markup-compatibility/2006">
    <mc:Choice xmlns:p14="http://schemas.microsoft.com/office/powerpoint/2010/main" Requires="p14">
      <p:transition spd="slow" p14:dur="2000" advTm="13715"/>
    </mc:Choice>
    <mc:Fallback>
      <p:transition spd="slow" advTm="13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500"/>
                                        <p:tgtEl>
                                          <p:spTgt spid="16"/>
                                        </p:tgtEl>
                                      </p:cBhvr>
                                    </p:animEffect>
                                    <p:anim calcmode="lin" valueType="num">
                                      <p:cBhvr>
                                        <p:cTn id="8" dur="1500" fill="hold"/>
                                        <p:tgtEl>
                                          <p:spTgt spid="16"/>
                                        </p:tgtEl>
                                        <p:attrNameLst>
                                          <p:attrName>ppt_x</p:attrName>
                                        </p:attrNameLst>
                                      </p:cBhvr>
                                      <p:tavLst>
                                        <p:tav tm="0">
                                          <p:val>
                                            <p:strVal val="#ppt_x"/>
                                          </p:val>
                                        </p:tav>
                                        <p:tav tm="100000">
                                          <p:val>
                                            <p:strVal val="#ppt_x"/>
                                          </p:val>
                                        </p:tav>
                                      </p:tavLst>
                                    </p:anim>
                                    <p:anim calcmode="lin" valueType="num">
                                      <p:cBhvr>
                                        <p:cTn id="9" dur="1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7"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500"/>
                                        <p:tgtEl>
                                          <p:spTgt spid="11"/>
                                        </p:tgtEl>
                                      </p:cBhvr>
                                    </p:animEffect>
                                    <p:anim calcmode="lin" valueType="num">
                                      <p:cBhvr>
                                        <p:cTn id="14" dur="1500" fill="hold"/>
                                        <p:tgtEl>
                                          <p:spTgt spid="11"/>
                                        </p:tgtEl>
                                        <p:attrNameLst>
                                          <p:attrName>ppt_x</p:attrName>
                                        </p:attrNameLst>
                                      </p:cBhvr>
                                      <p:tavLst>
                                        <p:tav tm="0">
                                          <p:val>
                                            <p:strVal val="#ppt_x"/>
                                          </p:val>
                                        </p:tav>
                                        <p:tav tm="100000">
                                          <p:val>
                                            <p:strVal val="#ppt_x"/>
                                          </p:val>
                                        </p:tav>
                                      </p:tavLst>
                                    </p:anim>
                                    <p:anim calcmode="lin" valueType="num">
                                      <p:cBhvr>
                                        <p:cTn id="15" dur="1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33" name="Rectangle 32">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35" name="Picture 34">
            <a:extLst>
              <a:ext uri="{FF2B5EF4-FFF2-40B4-BE49-F238E27FC236}">
                <a16:creationId xmlns:a16="http://schemas.microsoft.com/office/drawing/2014/main" id="{D2B93162-635C-46F5-97EC-E98C1659F1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0" y="4375150"/>
            <a:ext cx="4636008" cy="2482850"/>
          </a:xfrm>
          <a:prstGeom prst="rect">
            <a:avLst/>
          </a:prstGeom>
        </p:spPr>
      </p:pic>
      <p:sp>
        <p:nvSpPr>
          <p:cNvPr id="2" name="Titolo 1">
            <a:extLst>
              <a:ext uri="{FF2B5EF4-FFF2-40B4-BE49-F238E27FC236}">
                <a16:creationId xmlns:a16="http://schemas.microsoft.com/office/drawing/2014/main" id="{62DF644B-590A-431A-99D8-65E4BC14192D}"/>
              </a:ext>
            </a:extLst>
          </p:cNvPr>
          <p:cNvSpPr>
            <a:spLocks noGrp="1"/>
          </p:cNvSpPr>
          <p:nvPr>
            <p:ph type="title"/>
          </p:nvPr>
        </p:nvSpPr>
        <p:spPr>
          <a:xfrm>
            <a:off x="665922" y="987287"/>
            <a:ext cx="3548269" cy="4697896"/>
          </a:xfrm>
        </p:spPr>
        <p:txBody>
          <a:bodyPr>
            <a:normAutofit/>
          </a:bodyPr>
          <a:lstStyle/>
          <a:p>
            <a:r>
              <a:rPr lang="it-IT" sz="3600" dirty="0">
                <a:latin typeface="Algerian" panose="04020705040A02060702" pitchFamily="82" charset="0"/>
              </a:rPr>
              <a:t>Umberto SABA </a:t>
            </a:r>
            <a:br>
              <a:rPr lang="it-IT" sz="3600" dirty="0">
                <a:latin typeface="Algerian" panose="04020705040A02060702" pitchFamily="82" charset="0"/>
              </a:rPr>
            </a:br>
            <a:r>
              <a:rPr lang="it-IT" sz="1800" dirty="0">
                <a:latin typeface="Algerian" panose="04020705040A02060702" pitchFamily="82" charset="0"/>
              </a:rPr>
              <a:t>(1883-1957)</a:t>
            </a:r>
            <a:endParaRPr lang="it-IT" sz="3600" dirty="0">
              <a:latin typeface="Algerian" panose="04020705040A02060702" pitchFamily="82" charset="0"/>
            </a:endParaRPr>
          </a:p>
        </p:txBody>
      </p:sp>
      <p:sp>
        <p:nvSpPr>
          <p:cNvPr id="3" name="Segnaposto contenuto 2">
            <a:extLst>
              <a:ext uri="{FF2B5EF4-FFF2-40B4-BE49-F238E27FC236}">
                <a16:creationId xmlns:a16="http://schemas.microsoft.com/office/drawing/2014/main" id="{3FDC6208-98DC-4106-BBDD-4B6B58BAE38F}"/>
              </a:ext>
            </a:extLst>
          </p:cNvPr>
          <p:cNvSpPr>
            <a:spLocks noGrp="1"/>
          </p:cNvSpPr>
          <p:nvPr>
            <p:ph idx="1"/>
          </p:nvPr>
        </p:nvSpPr>
        <p:spPr>
          <a:xfrm>
            <a:off x="5057825" y="987287"/>
            <a:ext cx="6640532" cy="4697895"/>
          </a:xfrm>
        </p:spPr>
        <p:txBody>
          <a:bodyPr anchor="ctr">
            <a:normAutofit/>
          </a:bodyPr>
          <a:lstStyle/>
          <a:p>
            <a:pPr marL="0" indent="0">
              <a:buNone/>
            </a:pPr>
            <a:r>
              <a:rPr lang="it-IT" sz="2400" dirty="0">
                <a:latin typeface="Calibri" panose="020F0502020204030204" pitchFamily="34" charset="0"/>
                <a:ea typeface="Calibri" panose="020F0502020204030204" pitchFamily="34" charset="0"/>
                <a:cs typeface="Times New Roman" panose="02020603050405020304" pitchFamily="18" charset="0"/>
              </a:rPr>
              <a:t>	Umberto Saba, scrive la poesia “A Gesù bambino” con un linguaggio semplice e chiaro. Si tratta di una vera e propria preghiera in cui il poeta chiede a Gesù un grande regalo di Natale. Gli chiede di donargli un tesoro immenso, quello fatto di valori buoni: generosità, altruismo e bontà d’animo. Anche qui troviamo la luce contrapposta al buio: la stella cometa che illumina la notte buia, simbolo dei valori che porta all’uomo la nascita di Gesù.</a:t>
            </a:r>
          </a:p>
          <a:p>
            <a:pPr marL="0" indent="0">
              <a:buNone/>
            </a:pPr>
            <a:endParaRPr lang="it-IT"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sz="1800" dirty="0"/>
          </a:p>
        </p:txBody>
      </p:sp>
    </p:spTree>
    <p:extLst>
      <p:ext uri="{BB962C8B-B14F-4D97-AF65-F5344CB8AC3E}">
        <p14:creationId xmlns:p14="http://schemas.microsoft.com/office/powerpoint/2010/main" val="2786699360"/>
      </p:ext>
    </p:extLst>
  </p:cSld>
  <p:clrMapOvr>
    <a:masterClrMapping/>
  </p:clrMapOvr>
  <mc:AlternateContent xmlns:mc="http://schemas.openxmlformats.org/markup-compatibility/2006">
    <mc:Choice xmlns:p14="http://schemas.microsoft.com/office/powerpoint/2010/main" Requires="p14">
      <p:transition spd="slow" p14:dur="1500" advTm="10852">
        <p:split orient="vert"/>
      </p:transition>
    </mc:Choice>
    <mc:Fallback>
      <p:transition spd="slow" advTm="10852">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Immagine che contiene fuoco, caminetto, forno, cucinando&#10;&#10;Descrizione generata automaticamente">
            <a:extLst>
              <a:ext uri="{FF2B5EF4-FFF2-40B4-BE49-F238E27FC236}">
                <a16:creationId xmlns:a16="http://schemas.microsoft.com/office/drawing/2014/main" id="{E536D549-481B-4BAB-9460-D11317CE10D0}"/>
              </a:ext>
            </a:extLst>
          </p:cNvPr>
          <p:cNvPicPr>
            <a:picLocks noChangeAspect="1"/>
          </p:cNvPicPr>
          <p:nvPr/>
        </p:nvPicPr>
        <p:blipFill>
          <a:blip r:embed="rId2"/>
          <a:stretch>
            <a:fillRect/>
          </a:stretch>
        </p:blipFill>
        <p:spPr>
          <a:xfrm>
            <a:off x="2779090" y="1076694"/>
            <a:ext cx="6633819" cy="3731523"/>
          </a:xfrm>
          <a:prstGeom prst="rect">
            <a:avLst/>
          </a:prstGeom>
        </p:spPr>
      </p:pic>
      <p:sp>
        <p:nvSpPr>
          <p:cNvPr id="7" name="CasellaDiTesto 6">
            <a:extLst>
              <a:ext uri="{FF2B5EF4-FFF2-40B4-BE49-F238E27FC236}">
                <a16:creationId xmlns:a16="http://schemas.microsoft.com/office/drawing/2014/main" id="{94A29763-1D6B-4863-B2AA-C7AAF6380E8D}"/>
              </a:ext>
            </a:extLst>
          </p:cNvPr>
          <p:cNvSpPr txBox="1"/>
          <p:nvPr/>
        </p:nvSpPr>
        <p:spPr>
          <a:xfrm>
            <a:off x="7985760" y="212595"/>
            <a:ext cx="3230880" cy="646331"/>
          </a:xfrm>
          <a:prstGeom prst="rect">
            <a:avLst/>
          </a:prstGeom>
          <a:noFill/>
        </p:spPr>
        <p:txBody>
          <a:bodyPr wrap="square">
            <a:spAutoFit/>
          </a:bodyPr>
          <a:lstStyle/>
          <a:p>
            <a:r>
              <a:rPr lang="it-IT" sz="3600" dirty="0">
                <a:effectLst/>
                <a:latin typeface="Brush Script MT" panose="03060802040406070304" pitchFamily="66" charset="0"/>
                <a:ea typeface="Times New Roman" panose="02020603050405020304" pitchFamily="18" charset="0"/>
                <a:cs typeface="Arial" panose="020B0604020202020204" pitchFamily="34" charset="0"/>
              </a:rPr>
              <a:t>A Gesù Bambino</a:t>
            </a:r>
            <a:endParaRPr lang="it-IT" sz="3600" dirty="0"/>
          </a:p>
        </p:txBody>
      </p:sp>
      <p:sp>
        <p:nvSpPr>
          <p:cNvPr id="9" name="CasellaDiTesto 8">
            <a:extLst>
              <a:ext uri="{FF2B5EF4-FFF2-40B4-BE49-F238E27FC236}">
                <a16:creationId xmlns:a16="http://schemas.microsoft.com/office/drawing/2014/main" id="{9DD892D5-7047-4507-B547-A00E381C87DE}"/>
              </a:ext>
            </a:extLst>
          </p:cNvPr>
          <p:cNvSpPr txBox="1"/>
          <p:nvPr/>
        </p:nvSpPr>
        <p:spPr>
          <a:xfrm>
            <a:off x="-268910" y="332525"/>
            <a:ext cx="6096000" cy="6373924"/>
          </a:xfrm>
          <a:prstGeom prst="rect">
            <a:avLst/>
          </a:prstGeom>
          <a:noFill/>
        </p:spPr>
        <p:txBody>
          <a:bodyPr wrap="square">
            <a:spAutoFit/>
          </a:bodyPr>
          <a:lstStyle/>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La notte è scesa</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e brilla la cometa</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che ha segnato il cammino.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Sono davanti a Te, Santo Bambino!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 </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Tu, Re dell'universo,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ci hai insegnato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che tutte le creature sono uguali,</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che le distingue solo la bontà,</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tesoro immenso,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dato al povero e al ricco.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2000" dirty="0">
                <a:effectLst/>
                <a:latin typeface="Brush Script MT" panose="03060802040406070304" pitchFamily="66" charset="0"/>
                <a:ea typeface="Times New Roman" panose="02020603050405020304" pitchFamily="18" charset="0"/>
                <a:cs typeface="Arial" panose="020B0604020202020204" pitchFamily="34"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sellaDiTesto 10">
            <a:extLst>
              <a:ext uri="{FF2B5EF4-FFF2-40B4-BE49-F238E27FC236}">
                <a16:creationId xmlns:a16="http://schemas.microsoft.com/office/drawing/2014/main" id="{7E79D7D8-73E0-4E78-B44D-D0E040600B14}"/>
              </a:ext>
            </a:extLst>
          </p:cNvPr>
          <p:cNvSpPr txBox="1"/>
          <p:nvPr/>
        </p:nvSpPr>
        <p:spPr>
          <a:xfrm>
            <a:off x="7538720" y="2634238"/>
            <a:ext cx="4429760" cy="3772315"/>
          </a:xfrm>
          <a:prstGeom prst="rect">
            <a:avLst/>
          </a:prstGeom>
          <a:noFill/>
        </p:spPr>
        <p:txBody>
          <a:bodyPr wrap="square">
            <a:spAutoFit/>
          </a:bodyPr>
          <a:lstStyle/>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Gesù, fa' ch'io sia buono,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che in cuore non abbia che dolcezza.</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Fa' che il tuo dono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s'accresca in me ogni giorno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e intorno lo diffonda,</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fontAlgn="base">
              <a:lnSpc>
                <a:spcPct val="107000"/>
              </a:lnSpc>
              <a:spcAft>
                <a:spcPts val="800"/>
              </a:spcAft>
            </a:pPr>
            <a:r>
              <a:rPr lang="it-IT" sz="3200" dirty="0">
                <a:effectLst/>
                <a:latin typeface="Brush Script MT" panose="03060802040406070304" pitchFamily="66" charset="0"/>
                <a:ea typeface="Times New Roman" panose="02020603050405020304" pitchFamily="18" charset="0"/>
                <a:cs typeface="Arial" panose="020B0604020202020204" pitchFamily="34" charset="0"/>
              </a:rPr>
              <a:t>nel Tuo nome.</a:t>
            </a:r>
            <a:endParaRPr lang="it-IT" dirty="0"/>
          </a:p>
        </p:txBody>
      </p:sp>
    </p:spTree>
    <p:extLst>
      <p:ext uri="{BB962C8B-B14F-4D97-AF65-F5344CB8AC3E}">
        <p14:creationId xmlns:p14="http://schemas.microsoft.com/office/powerpoint/2010/main" val="1506767604"/>
      </p:ext>
    </p:extLst>
  </p:cSld>
  <p:clrMapOvr>
    <a:masterClrMapping/>
  </p:clrMapOvr>
  <mc:AlternateContent xmlns:mc="http://schemas.openxmlformats.org/markup-compatibility/2006">
    <mc:Choice xmlns:p14="http://schemas.microsoft.com/office/powerpoint/2010/main" Requires="p14">
      <p:transition spd="slow" p14:dur="1600" advTm="12677">
        <p14:prism isInverted="1"/>
      </p:transition>
    </mc:Choice>
    <mc:Fallback>
      <p:transition spd="slow" advTm="126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1750"/>
                                        <p:tgtEl>
                                          <p:spTgt spid="13"/>
                                        </p:tgtEl>
                                      </p:cBhvr>
                                    </p:animEffect>
                                  </p:childTnLst>
                                </p:cTn>
                              </p:par>
                            </p:childTnLst>
                          </p:cTn>
                        </p:par>
                        <p:par>
                          <p:cTn id="8" fill="hold">
                            <p:stCondLst>
                              <p:cond delay="175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magine 6" descr="Immagine che contiene fuoco, vivendo, caminetto, interni&#10;&#10;Descrizione generata automaticamente">
            <a:extLst>
              <a:ext uri="{FF2B5EF4-FFF2-40B4-BE49-F238E27FC236}">
                <a16:creationId xmlns:a16="http://schemas.microsoft.com/office/drawing/2014/main" id="{7720422B-8CC1-4B8B-963F-40486773013A}"/>
              </a:ext>
            </a:extLst>
          </p:cNvPr>
          <p:cNvPicPr>
            <a:picLocks noChangeAspect="1"/>
          </p:cNvPicPr>
          <p:nvPr/>
        </p:nvPicPr>
        <p:blipFill rotWithShape="1">
          <a:blip r:embed="rId4"/>
          <a:srcRect l="20801" r="2" b="2"/>
          <a:stretch/>
        </p:blipFill>
        <p:spPr>
          <a:xfrm>
            <a:off x="685800" y="2501159"/>
            <a:ext cx="4521200" cy="3410926"/>
          </a:xfrm>
          <a:prstGeom prst="rect">
            <a:avLst/>
          </a:prstGeom>
        </p:spPr>
      </p:pic>
      <p:sp>
        <p:nvSpPr>
          <p:cNvPr id="5" name="CasellaDiTesto 4">
            <a:extLst>
              <a:ext uri="{FF2B5EF4-FFF2-40B4-BE49-F238E27FC236}">
                <a16:creationId xmlns:a16="http://schemas.microsoft.com/office/drawing/2014/main" id="{36827622-B4F1-42B8-9F16-EA69BDDF56C6}"/>
              </a:ext>
            </a:extLst>
          </p:cNvPr>
          <p:cNvSpPr txBox="1"/>
          <p:nvPr/>
        </p:nvSpPr>
        <p:spPr>
          <a:xfrm>
            <a:off x="5526157" y="755374"/>
            <a:ext cx="6450495" cy="5463311"/>
          </a:xfrm>
          <a:prstGeom prst="rect">
            <a:avLst/>
          </a:prstGeom>
        </p:spPr>
        <p:txBody>
          <a:bodyPr vert="horz" lIns="91440" tIns="45720" rIns="91440" bIns="45720" rtlCol="0">
            <a:normAutofit/>
          </a:bodyPr>
          <a:lstStyle/>
          <a:p>
            <a:pPr defTabSz="914400">
              <a:lnSpc>
                <a:spcPct val="90000"/>
              </a:lnSpc>
              <a:spcAft>
                <a:spcPts val="800"/>
              </a:spcAft>
            </a:pPr>
            <a:r>
              <a:rPr lang="en-US" sz="2400" dirty="0">
                <a:effectLst/>
              </a:rPr>
              <a:t>Un semplice </a:t>
            </a:r>
            <a:r>
              <a:rPr lang="en-US" sz="2400" dirty="0" err="1">
                <a:effectLst/>
              </a:rPr>
              <a:t>gesto</a:t>
            </a:r>
            <a:r>
              <a:rPr lang="en-US" sz="2400" dirty="0">
                <a:effectLst/>
              </a:rPr>
              <a:t> di </a:t>
            </a:r>
            <a:r>
              <a:rPr lang="en-US" sz="2400" dirty="0" err="1">
                <a:effectLst/>
              </a:rPr>
              <a:t>gentilezza</a:t>
            </a:r>
            <a:r>
              <a:rPr lang="en-US" sz="2400" dirty="0">
                <a:effectLst/>
              </a:rPr>
              <a:t> come un “</a:t>
            </a:r>
            <a:r>
              <a:rPr lang="en-US" sz="2400" dirty="0" err="1">
                <a:effectLst/>
              </a:rPr>
              <a:t>grazie</a:t>
            </a:r>
            <a:r>
              <a:rPr lang="en-US" sz="2400" dirty="0">
                <a:effectLst/>
              </a:rPr>
              <a:t>” </a:t>
            </a:r>
            <a:r>
              <a:rPr lang="en-US" sz="2400" dirty="0" err="1">
                <a:effectLst/>
              </a:rPr>
              <a:t>può</a:t>
            </a:r>
            <a:r>
              <a:rPr lang="en-US" sz="2400" dirty="0">
                <a:effectLst/>
              </a:rPr>
              <a:t> </a:t>
            </a:r>
            <a:r>
              <a:rPr lang="en-US" sz="2400" dirty="0" err="1">
                <a:effectLst/>
              </a:rPr>
              <a:t>trasformarsi</a:t>
            </a:r>
            <a:r>
              <a:rPr lang="en-US" sz="2400" dirty="0">
                <a:effectLst/>
              </a:rPr>
              <a:t> in un </a:t>
            </a:r>
            <a:r>
              <a:rPr lang="en-US" sz="2400" dirty="0" err="1">
                <a:effectLst/>
              </a:rPr>
              <a:t>meraviglioso</a:t>
            </a:r>
            <a:r>
              <a:rPr lang="en-US" sz="2400" dirty="0">
                <a:effectLst/>
              </a:rPr>
              <a:t> regalo, </a:t>
            </a:r>
            <a:r>
              <a:rPr lang="en-US" sz="2400" dirty="0" err="1">
                <a:effectLst/>
              </a:rPr>
              <a:t>capace</a:t>
            </a:r>
            <a:r>
              <a:rPr lang="en-US" sz="2400" dirty="0">
                <a:effectLst/>
              </a:rPr>
              <a:t> di </a:t>
            </a:r>
            <a:r>
              <a:rPr lang="en-US" sz="2400" dirty="0" err="1">
                <a:effectLst/>
              </a:rPr>
              <a:t>donare</a:t>
            </a:r>
            <a:r>
              <a:rPr lang="en-US" sz="2400" dirty="0">
                <a:effectLst/>
              </a:rPr>
              <a:t> un </a:t>
            </a:r>
            <a:r>
              <a:rPr lang="en-US" sz="2400" dirty="0" err="1">
                <a:effectLst/>
              </a:rPr>
              <a:t>sorriso</a:t>
            </a:r>
            <a:r>
              <a:rPr lang="en-US" sz="2400" dirty="0">
                <a:effectLst/>
              </a:rPr>
              <a:t> in un </a:t>
            </a:r>
            <a:r>
              <a:rPr lang="en-US" sz="2400" dirty="0" err="1">
                <a:effectLst/>
              </a:rPr>
              <a:t>momento</a:t>
            </a:r>
            <a:r>
              <a:rPr lang="en-US" sz="2400" dirty="0">
                <a:effectLst/>
              </a:rPr>
              <a:t> difficile come </a:t>
            </a:r>
            <a:r>
              <a:rPr lang="en-US" sz="2400" dirty="0" err="1">
                <a:effectLst/>
              </a:rPr>
              <a:t>quello</a:t>
            </a:r>
            <a:r>
              <a:rPr lang="en-US" sz="2400" dirty="0">
                <a:effectLst/>
              </a:rPr>
              <a:t> </a:t>
            </a:r>
            <a:r>
              <a:rPr lang="en-US" sz="2400" dirty="0" err="1">
                <a:effectLst/>
              </a:rPr>
              <a:t>che</a:t>
            </a:r>
            <a:r>
              <a:rPr lang="en-US" sz="2400" dirty="0">
                <a:effectLst/>
              </a:rPr>
              <a:t> tutti </a:t>
            </a:r>
            <a:r>
              <a:rPr lang="en-US" sz="2400" dirty="0" err="1">
                <a:effectLst/>
              </a:rPr>
              <a:t>noi</a:t>
            </a:r>
            <a:r>
              <a:rPr lang="en-US" sz="2400" dirty="0">
                <a:effectLst/>
              </a:rPr>
              <a:t> </a:t>
            </a:r>
            <a:r>
              <a:rPr lang="en-US" sz="2400" dirty="0" err="1">
                <a:effectLst/>
              </a:rPr>
              <a:t>stiamo</a:t>
            </a:r>
            <a:r>
              <a:rPr lang="en-US" sz="2400" dirty="0">
                <a:effectLst/>
              </a:rPr>
              <a:t> </a:t>
            </a:r>
            <a:r>
              <a:rPr lang="en-US" sz="2400" dirty="0" err="1">
                <a:effectLst/>
              </a:rPr>
              <a:t>vivendo</a:t>
            </a:r>
            <a:r>
              <a:rPr lang="en-US" sz="2400" dirty="0">
                <a:effectLst/>
              </a:rPr>
              <a:t>, in cui </a:t>
            </a:r>
            <a:r>
              <a:rPr lang="en-US" sz="2400" dirty="0" err="1">
                <a:effectLst/>
              </a:rPr>
              <a:t>amicizie</a:t>
            </a:r>
            <a:r>
              <a:rPr lang="en-US" sz="2400" dirty="0">
                <a:effectLst/>
              </a:rPr>
              <a:t>, </a:t>
            </a:r>
            <a:r>
              <a:rPr lang="en-US" sz="2400" dirty="0" err="1">
                <a:effectLst/>
              </a:rPr>
              <a:t>famiglia</a:t>
            </a:r>
            <a:r>
              <a:rPr lang="en-US" sz="2400" dirty="0">
                <a:effectLst/>
              </a:rPr>
              <a:t> e </a:t>
            </a:r>
            <a:r>
              <a:rPr lang="en-US" sz="2400" dirty="0" err="1">
                <a:effectLst/>
              </a:rPr>
              <a:t>relazioni</a:t>
            </a:r>
            <a:r>
              <a:rPr lang="en-US" sz="2400" dirty="0">
                <a:effectLst/>
              </a:rPr>
              <a:t> </a:t>
            </a:r>
            <a:r>
              <a:rPr lang="en-US" sz="2400" dirty="0" err="1">
                <a:effectLst/>
              </a:rPr>
              <a:t>interpersonali</a:t>
            </a:r>
            <a:r>
              <a:rPr lang="en-US" sz="2400" dirty="0">
                <a:effectLst/>
              </a:rPr>
              <a:t> </a:t>
            </a:r>
            <a:r>
              <a:rPr lang="en-US" sz="2400" dirty="0" err="1">
                <a:effectLst/>
              </a:rPr>
              <a:t>sono</a:t>
            </a:r>
            <a:r>
              <a:rPr lang="en-US" sz="2400" dirty="0">
                <a:effectLst/>
              </a:rPr>
              <a:t> in </a:t>
            </a:r>
            <a:r>
              <a:rPr lang="en-US" sz="2400" dirty="0" err="1">
                <a:effectLst/>
              </a:rPr>
              <a:t>catene</a:t>
            </a:r>
            <a:r>
              <a:rPr lang="en-US" sz="2400" dirty="0">
                <a:effectLst/>
              </a:rPr>
              <a:t>. </a:t>
            </a:r>
          </a:p>
          <a:p>
            <a:pPr defTabSz="914400">
              <a:lnSpc>
                <a:spcPct val="90000"/>
              </a:lnSpc>
              <a:spcAft>
                <a:spcPts val="800"/>
              </a:spcAft>
            </a:pPr>
            <a:r>
              <a:rPr lang="en-US" sz="2400" dirty="0">
                <a:effectLst/>
              </a:rPr>
              <a:t>Natale è dire “</a:t>
            </a:r>
            <a:r>
              <a:rPr lang="en-US" sz="2400" dirty="0" err="1">
                <a:effectLst/>
              </a:rPr>
              <a:t>grazie</a:t>
            </a:r>
            <a:r>
              <a:rPr lang="en-US" sz="2400" dirty="0">
                <a:effectLst/>
              </a:rPr>
              <a:t>”, ad un </a:t>
            </a:r>
            <a:r>
              <a:rPr lang="en-US" sz="2400" dirty="0" err="1">
                <a:effectLst/>
              </a:rPr>
              <a:t>amico</a:t>
            </a:r>
            <a:r>
              <a:rPr lang="en-US" sz="2400" dirty="0">
                <a:effectLst/>
              </a:rPr>
              <a:t>, ad un </a:t>
            </a:r>
            <a:r>
              <a:rPr lang="en-US" sz="2400" dirty="0" err="1">
                <a:effectLst/>
              </a:rPr>
              <a:t>fratello</a:t>
            </a:r>
            <a:r>
              <a:rPr lang="en-US" sz="2400" dirty="0">
                <a:effectLst/>
              </a:rPr>
              <a:t>, ai </a:t>
            </a:r>
            <a:r>
              <a:rPr lang="en-US" sz="2400" dirty="0" err="1">
                <a:effectLst/>
              </a:rPr>
              <a:t>nostri</a:t>
            </a:r>
            <a:r>
              <a:rPr lang="en-US" sz="2400" dirty="0">
                <a:effectLst/>
              </a:rPr>
              <a:t> </a:t>
            </a:r>
            <a:r>
              <a:rPr lang="en-US" sz="2400" dirty="0" err="1">
                <a:effectLst/>
              </a:rPr>
              <a:t>genitori</a:t>
            </a:r>
            <a:r>
              <a:rPr lang="en-US" sz="2400" dirty="0">
                <a:effectLst/>
              </a:rPr>
              <a:t>, </a:t>
            </a:r>
            <a:r>
              <a:rPr lang="en-US" sz="2400" dirty="0" err="1">
                <a:effectLst/>
              </a:rPr>
              <a:t>nonni</a:t>
            </a:r>
            <a:r>
              <a:rPr lang="en-US" sz="2400" dirty="0">
                <a:effectLst/>
              </a:rPr>
              <a:t>, </a:t>
            </a:r>
            <a:r>
              <a:rPr lang="en-US" sz="2400" dirty="0" err="1">
                <a:effectLst/>
              </a:rPr>
              <a:t>vicini</a:t>
            </a:r>
            <a:r>
              <a:rPr lang="en-US" sz="2400" dirty="0">
                <a:effectLst/>
              </a:rPr>
              <a:t> di casa, a </a:t>
            </a:r>
            <a:r>
              <a:rPr lang="en-US" sz="2400" dirty="0" err="1">
                <a:effectLst/>
              </a:rPr>
              <a:t>chiunque</a:t>
            </a:r>
            <a:r>
              <a:rPr lang="en-US" sz="2400" dirty="0">
                <a:effectLst/>
              </a:rPr>
              <a:t> al quale </a:t>
            </a:r>
            <a:r>
              <a:rPr lang="en-US" sz="2400" dirty="0" err="1">
                <a:effectLst/>
              </a:rPr>
              <a:t>si</a:t>
            </a:r>
            <a:r>
              <a:rPr lang="en-US" sz="2400" dirty="0">
                <a:effectLst/>
              </a:rPr>
              <a:t> </a:t>
            </a:r>
            <a:r>
              <a:rPr lang="en-US" sz="2400" dirty="0" err="1">
                <a:effectLst/>
              </a:rPr>
              <a:t>voglia</a:t>
            </a:r>
            <a:r>
              <a:rPr lang="en-US" sz="2400" dirty="0">
                <a:effectLst/>
              </a:rPr>
              <a:t> </a:t>
            </a:r>
            <a:r>
              <a:rPr lang="en-US" sz="2400" dirty="0" err="1">
                <a:effectLst/>
              </a:rPr>
              <a:t>regalare</a:t>
            </a:r>
            <a:r>
              <a:rPr lang="en-US" sz="2400" dirty="0">
                <a:effectLst/>
              </a:rPr>
              <a:t> un </a:t>
            </a:r>
            <a:r>
              <a:rPr lang="en-US" sz="2400" dirty="0" err="1">
                <a:effectLst/>
              </a:rPr>
              <a:t>momento</a:t>
            </a:r>
            <a:r>
              <a:rPr lang="en-US" sz="2400" dirty="0">
                <a:effectLst/>
              </a:rPr>
              <a:t> di </a:t>
            </a:r>
            <a:r>
              <a:rPr lang="en-US" sz="2400" dirty="0" err="1">
                <a:effectLst/>
              </a:rPr>
              <a:t>speciale</a:t>
            </a:r>
            <a:r>
              <a:rPr lang="en-US" sz="2400" dirty="0">
                <a:effectLst/>
              </a:rPr>
              <a:t> </a:t>
            </a:r>
            <a:r>
              <a:rPr lang="en-US" sz="2400" dirty="0" err="1">
                <a:effectLst/>
              </a:rPr>
              <a:t>attenzione</a:t>
            </a:r>
            <a:r>
              <a:rPr lang="en-US" sz="2400" dirty="0">
                <a:effectLst/>
              </a:rPr>
              <a:t>, a </a:t>
            </a:r>
            <a:r>
              <a:rPr lang="en-US" sz="2400" dirty="0" err="1">
                <a:effectLst/>
              </a:rPr>
              <a:t>chiunque</a:t>
            </a:r>
            <a:r>
              <a:rPr lang="en-US" sz="2400" dirty="0">
                <a:effectLst/>
              </a:rPr>
              <a:t> </a:t>
            </a:r>
            <a:r>
              <a:rPr lang="en-US" sz="2400" dirty="0" err="1">
                <a:effectLst/>
              </a:rPr>
              <a:t>si</a:t>
            </a:r>
            <a:r>
              <a:rPr lang="en-US" sz="2400" dirty="0">
                <a:effectLst/>
              </a:rPr>
              <a:t> </a:t>
            </a:r>
            <a:r>
              <a:rPr lang="en-US" sz="2400" dirty="0" err="1">
                <a:effectLst/>
              </a:rPr>
              <a:t>voglia</a:t>
            </a:r>
            <a:r>
              <a:rPr lang="en-US" sz="2400" dirty="0">
                <a:effectLst/>
              </a:rPr>
              <a:t> far </a:t>
            </a:r>
            <a:r>
              <a:rPr lang="en-US" sz="2400" dirty="0" err="1">
                <a:effectLst/>
              </a:rPr>
              <a:t>capire</a:t>
            </a:r>
            <a:r>
              <a:rPr lang="en-US" sz="2400" dirty="0">
                <a:effectLst/>
              </a:rPr>
              <a:t> </a:t>
            </a:r>
            <a:r>
              <a:rPr lang="en-US" sz="2400" dirty="0" err="1">
                <a:effectLst/>
              </a:rPr>
              <a:t>che</a:t>
            </a:r>
            <a:r>
              <a:rPr lang="en-US" sz="2400" dirty="0">
                <a:effectLst/>
              </a:rPr>
              <a:t>, </a:t>
            </a:r>
            <a:r>
              <a:rPr lang="en-US" sz="2400" dirty="0" err="1">
                <a:effectLst/>
              </a:rPr>
              <a:t>alla</a:t>
            </a:r>
            <a:r>
              <a:rPr lang="en-US" sz="2400" dirty="0">
                <a:effectLst/>
              </a:rPr>
              <a:t> fine di </a:t>
            </a:r>
            <a:r>
              <a:rPr lang="en-US" sz="2400" dirty="0" err="1">
                <a:effectLst/>
              </a:rPr>
              <a:t>tutto</a:t>
            </a:r>
            <a:r>
              <a:rPr lang="en-US" sz="2400" dirty="0">
                <a:effectLst/>
              </a:rPr>
              <a:t>, </a:t>
            </a:r>
            <a:r>
              <a:rPr lang="en-US" sz="2400" dirty="0" err="1">
                <a:effectLst/>
              </a:rPr>
              <a:t>l’affetto</a:t>
            </a:r>
            <a:r>
              <a:rPr lang="en-US" sz="2400" dirty="0">
                <a:effectLst/>
              </a:rPr>
              <a:t>, </a:t>
            </a:r>
            <a:r>
              <a:rPr lang="en-US" sz="2400" dirty="0" err="1">
                <a:effectLst/>
              </a:rPr>
              <a:t>l’amore</a:t>
            </a:r>
            <a:r>
              <a:rPr lang="en-US" sz="2400" dirty="0">
                <a:effectLst/>
              </a:rPr>
              <a:t> e </a:t>
            </a:r>
            <a:r>
              <a:rPr lang="en-US" sz="2400" dirty="0" err="1">
                <a:effectLst/>
              </a:rPr>
              <a:t>l’amicizia</a:t>
            </a:r>
            <a:r>
              <a:rPr lang="en-US" sz="2400" dirty="0">
                <a:effectLst/>
              </a:rPr>
              <a:t> </a:t>
            </a:r>
            <a:r>
              <a:rPr lang="en-US" sz="2400" dirty="0" err="1">
                <a:effectLst/>
              </a:rPr>
              <a:t>sono</a:t>
            </a:r>
            <a:r>
              <a:rPr lang="en-US" sz="2400" dirty="0">
                <a:effectLst/>
              </a:rPr>
              <a:t> la sola </a:t>
            </a:r>
            <a:r>
              <a:rPr lang="en-US" sz="2400" dirty="0" err="1">
                <a:effectLst/>
              </a:rPr>
              <a:t>cosa</a:t>
            </a:r>
            <a:r>
              <a:rPr lang="en-US" sz="2400" dirty="0">
                <a:effectLst/>
              </a:rPr>
              <a:t> </a:t>
            </a:r>
            <a:r>
              <a:rPr lang="en-US" sz="2400" dirty="0" err="1">
                <a:effectLst/>
              </a:rPr>
              <a:t>che</a:t>
            </a:r>
            <a:r>
              <a:rPr lang="en-US" sz="2400" dirty="0">
                <a:effectLst/>
              </a:rPr>
              <a:t> </a:t>
            </a:r>
            <a:r>
              <a:rPr lang="en-US" sz="2400" dirty="0" err="1">
                <a:effectLst/>
              </a:rPr>
              <a:t>conta</a:t>
            </a:r>
            <a:r>
              <a:rPr lang="en-US" sz="2400" dirty="0">
                <a:effectLst/>
              </a:rPr>
              <a:t> </a:t>
            </a:r>
            <a:r>
              <a:rPr lang="en-US" sz="2400" dirty="0" err="1">
                <a:effectLst/>
              </a:rPr>
              <a:t>davvero</a:t>
            </a:r>
            <a:r>
              <a:rPr lang="en-US" sz="2400" dirty="0">
                <a:effectLst/>
              </a:rPr>
              <a:t>.</a:t>
            </a:r>
          </a:p>
        </p:txBody>
      </p:sp>
      <p:pic>
        <p:nvPicPr>
          <p:cNvPr id="2" name="thank you pentatonix">
            <a:hlinkClick r:id="" action="ppaction://media"/>
            <a:extLst>
              <a:ext uri="{FF2B5EF4-FFF2-40B4-BE49-F238E27FC236}">
                <a16:creationId xmlns:a16="http://schemas.microsoft.com/office/drawing/2014/main" id="{2C8A0B5E-97D1-470B-A5FD-BD10B67482E4}"/>
              </a:ext>
            </a:extLst>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10840277" y="6062868"/>
            <a:ext cx="344557" cy="344557"/>
          </a:xfrm>
          <a:prstGeom prst="rect">
            <a:avLst/>
          </a:prstGeom>
        </p:spPr>
      </p:pic>
    </p:spTree>
    <p:extLst>
      <p:ext uri="{BB962C8B-B14F-4D97-AF65-F5344CB8AC3E}">
        <p14:creationId xmlns:p14="http://schemas.microsoft.com/office/powerpoint/2010/main" val="1101514416"/>
      </p:ext>
    </p:extLst>
  </p:cSld>
  <p:clrMapOvr>
    <a:masterClrMapping/>
  </p:clrMapOvr>
  <mc:AlternateContent xmlns:mc="http://schemas.openxmlformats.org/markup-compatibility/2006">
    <mc:Choice xmlns:p14="http://schemas.microsoft.com/office/powerpoint/2010/main" Requires="p14">
      <p:transition spd="slow" p14:dur="2000" advTm="27081"/>
    </mc:Choice>
    <mc:Fallback>
      <p:transition spd="slow" advTm="27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childTnLst>
                          </p:cTn>
                        </p:par>
                        <p:par>
                          <p:cTn id="8" fill="hold">
                            <p:stCondLst>
                              <p:cond delay="1250"/>
                            </p:stCondLst>
                            <p:childTnLst>
                              <p:par>
                                <p:cTn id="9" presetID="55"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250" fill="hold"/>
                                        <p:tgtEl>
                                          <p:spTgt spid="5"/>
                                        </p:tgtEl>
                                        <p:attrNameLst>
                                          <p:attrName>ppt_w</p:attrName>
                                        </p:attrNameLst>
                                      </p:cBhvr>
                                      <p:tavLst>
                                        <p:tav tm="0">
                                          <p:val>
                                            <p:strVal val="#ppt_w*0.70"/>
                                          </p:val>
                                        </p:tav>
                                        <p:tav tm="100000">
                                          <p:val>
                                            <p:strVal val="#ppt_w"/>
                                          </p:val>
                                        </p:tav>
                                      </p:tavLst>
                                    </p:anim>
                                    <p:anim calcmode="lin" valueType="num">
                                      <p:cBhvr>
                                        <p:cTn id="12" dur="1250" fill="hold"/>
                                        <p:tgtEl>
                                          <p:spTgt spid="5"/>
                                        </p:tgtEl>
                                        <p:attrNameLst>
                                          <p:attrName>ppt_h</p:attrName>
                                        </p:attrNameLst>
                                      </p:cBhvr>
                                      <p:tavLst>
                                        <p:tav tm="0">
                                          <p:val>
                                            <p:strVal val="#ppt_h"/>
                                          </p:val>
                                        </p:tav>
                                        <p:tav tm="100000">
                                          <p:val>
                                            <p:strVal val="#ppt_h"/>
                                          </p:val>
                                        </p:tav>
                                      </p:tavLst>
                                    </p:anim>
                                    <p:animEffect transition="in" filter="fade">
                                      <p:cBhvr>
                                        <p:cTn id="13" dur="1250"/>
                                        <p:tgtEl>
                                          <p:spTgt spid="5"/>
                                        </p:tgtEl>
                                      </p:cBhvr>
                                    </p:animEffect>
                                  </p:childTnLst>
                                </p:cTn>
                              </p:par>
                            </p:childTnLst>
                          </p:cTn>
                        </p:par>
                        <p:par>
                          <p:cTn id="14" fill="hold">
                            <p:stCondLst>
                              <p:cond delay="2500"/>
                            </p:stCondLst>
                            <p:childTnLst>
                              <p:par>
                                <p:cTn id="15" presetID="1" presetClass="mediacall" presetSubtype="0" fill="hold" nodeType="afterEffect">
                                  <p:stCondLst>
                                    <p:cond delay="0"/>
                                  </p:stCondLst>
                                  <p:childTnLst>
                                    <p:cmd type="call" cmd="playFrom(0.0)">
                                      <p:cBhvr>
                                        <p:cTn id="1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7" fill="hold" display="0">
                  <p:stCondLst>
                    <p:cond delay="indefinite"/>
                  </p:stCondLst>
                  <p:endCondLst>
                    <p:cond evt="onStopAudio" delay="0">
                      <p:tgtEl>
                        <p:sldTgt/>
                      </p:tgtEl>
                    </p:cond>
                  </p:endCondLst>
                </p:cTn>
                <p:tgtEl>
                  <p:spTgt spid="2"/>
                </p:tgtEl>
              </p:cMediaNode>
            </p:audio>
          </p:childTnLst>
        </p:cTn>
      </p:par>
    </p:tnLst>
    <p:bldLst>
      <p:bldP spid="5" grpId="0"/>
    </p:bldLst>
  </p:timing>
  <p:extLst>
    <p:ext uri="{E180D4A7-C9FB-4DFB-919C-405C955672EB}">
      <p14:showEvtLst xmlns:p14="http://schemas.microsoft.com/office/powerpoint/2010/main">
        <p14:playEvt time="2512" objId="2"/>
      </p14:showEvt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15AA8BB0-669D-4A85-AB74-78C76A6C99A5}"/>
              </a:ext>
            </a:extLst>
          </p:cNvPr>
          <p:cNvSpPr txBox="1"/>
          <p:nvPr/>
        </p:nvSpPr>
        <p:spPr>
          <a:xfrm>
            <a:off x="328474" y="590843"/>
            <a:ext cx="4988560" cy="470000"/>
          </a:xfrm>
          <a:prstGeom prst="rect">
            <a:avLst/>
          </a:prstGeom>
          <a:noFill/>
        </p:spPr>
        <p:txBody>
          <a:bodyPr wrap="square">
            <a:spAutoFit/>
          </a:bodyPr>
          <a:lstStyle/>
          <a:p>
            <a:pPr>
              <a:lnSpc>
                <a:spcPct val="107000"/>
              </a:lnSpc>
              <a:spcAft>
                <a:spcPts val="800"/>
              </a:spcAft>
            </a:pPr>
            <a:r>
              <a:rPr lang="it-IT"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Grazie ai miei genitori </a:t>
            </a:r>
          </a:p>
        </p:txBody>
      </p:sp>
      <p:pic>
        <p:nvPicPr>
          <p:cNvPr id="3" name="Immagine 2" descr="Immagine che contiene tavolo, interni, vino, contenitore&#10;&#10;Descrizione generata automaticamente">
            <a:extLst>
              <a:ext uri="{FF2B5EF4-FFF2-40B4-BE49-F238E27FC236}">
                <a16:creationId xmlns:a16="http://schemas.microsoft.com/office/drawing/2014/main" id="{98016BBA-7447-4DF8-AEE7-4D2C95B4E5F4}"/>
              </a:ext>
            </a:extLst>
          </p:cNvPr>
          <p:cNvPicPr>
            <a:picLocks noChangeAspect="1"/>
          </p:cNvPicPr>
          <p:nvPr/>
        </p:nvPicPr>
        <p:blipFill>
          <a:blip r:embed="rId2">
            <a:alphaModFix amt="50000"/>
          </a:blip>
          <a:stretch>
            <a:fillRect/>
          </a:stretch>
        </p:blipFill>
        <p:spPr>
          <a:xfrm>
            <a:off x="0" y="0"/>
            <a:ext cx="12192000" cy="6857999"/>
          </a:xfrm>
          <a:prstGeom prst="rect">
            <a:avLst/>
          </a:prstGeom>
          <a:ln>
            <a:noFill/>
          </a:ln>
          <a:effectLst>
            <a:softEdge rad="112500"/>
          </a:effectLst>
        </p:spPr>
      </p:pic>
      <p:sp>
        <p:nvSpPr>
          <p:cNvPr id="7" name="CasellaDiTesto 6">
            <a:extLst>
              <a:ext uri="{FF2B5EF4-FFF2-40B4-BE49-F238E27FC236}">
                <a16:creationId xmlns:a16="http://schemas.microsoft.com/office/drawing/2014/main" id="{7A4E6BC4-9E22-4D6C-87AF-C9EED56F22FB}"/>
              </a:ext>
            </a:extLst>
          </p:cNvPr>
          <p:cNvSpPr txBox="1"/>
          <p:nvPr/>
        </p:nvSpPr>
        <p:spPr>
          <a:xfrm>
            <a:off x="1158469" y="1012548"/>
            <a:ext cx="8546976" cy="5960927"/>
          </a:xfrm>
          <a:prstGeom prst="rect">
            <a:avLst/>
          </a:prstGeom>
          <a:noFill/>
        </p:spPr>
        <p:txBody>
          <a:bodyPr wrap="square">
            <a:spAutoFit/>
          </a:bodyPr>
          <a:lstStyle/>
          <a:p>
            <a:pPr>
              <a:lnSpc>
                <a:spcPct val="107000"/>
              </a:lnSpc>
              <a:spcAft>
                <a:spcPts val="800"/>
              </a:spcAft>
            </a:pPr>
            <a:endParaRPr lang="it-IT" sz="18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Sono di poche parole ma un grazie mi viene dal cuore.</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Grazie ai miei genitori, </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che mi accudiscono, mi crescono e mi insegnano buoni valori.</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Grazie ai miei genitori,</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che mi aiutano a non commettere errori</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o a correggerli, </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perché sbagli ogni tanto ne </a:t>
            </a:r>
            <a:r>
              <a:rPr lang="it-IT" sz="1800" i="1" dirty="0" err="1">
                <a:latin typeface="Calibri" panose="020F0502020204030204" pitchFamily="34" charset="0"/>
                <a:ea typeface="Calibri" panose="020F0502020204030204" pitchFamily="34" charset="0"/>
                <a:cs typeface="Times New Roman" panose="02020603050405020304" pitchFamily="18" charset="0"/>
              </a:rPr>
              <a:t>saltan</a:t>
            </a:r>
            <a:r>
              <a:rPr lang="it-IT" sz="1800" i="1" dirty="0">
                <a:latin typeface="Calibri" panose="020F0502020204030204" pitchFamily="34" charset="0"/>
                <a:ea typeface="Calibri" panose="020F0502020204030204" pitchFamily="34" charset="0"/>
                <a:cs typeface="Times New Roman" panose="02020603050405020304" pitchFamily="18" charset="0"/>
              </a:rPr>
              <a:t> fuori.</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Grazie ai miei genitori,</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perché di affetto ne ricevo tanto</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e con questo concludo dicendo loro:</a:t>
            </a:r>
          </a:p>
          <a:p>
            <a:pPr>
              <a:lnSpc>
                <a:spcPct val="107000"/>
              </a:lnSpc>
              <a:spcAft>
                <a:spcPts val="800"/>
              </a:spcAft>
            </a:pPr>
            <a:r>
              <a:rPr lang="it-IT" sz="1800" i="1" dirty="0">
                <a:latin typeface="Calibri" panose="020F0502020204030204" pitchFamily="34" charset="0"/>
                <a:ea typeface="Calibri" panose="020F0502020204030204" pitchFamily="34" charset="0"/>
                <a:cs typeface="Times New Roman" panose="02020603050405020304" pitchFamily="18" charset="0"/>
              </a:rPr>
              <a:t>Buon Natale Santo!</a:t>
            </a:r>
          </a:p>
          <a:p>
            <a:pPr>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i="1" dirty="0">
                <a:effectLst/>
                <a:latin typeface="Calibri" panose="020F0502020204030204" pitchFamily="34" charset="0"/>
                <a:ea typeface="Calibri" panose="020F0502020204030204" pitchFamily="34" charset="0"/>
                <a:cs typeface="Times New Roman" panose="02020603050405020304" pitchFamily="18" charset="0"/>
              </a:rPr>
              <a:t>Paolo</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96302205"/>
      </p:ext>
    </p:extLst>
  </p:cSld>
  <p:clrMapOvr>
    <a:masterClrMapping/>
  </p:clrMapOvr>
  <p:transition spd="slow" advTm="2131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500"/>
                                        <p:tgtEl>
                                          <p:spTgt spid="5"/>
                                        </p:tgtEl>
                                      </p:cBhvr>
                                    </p:animEffect>
                                  </p:childTnLst>
                                </p:cTn>
                              </p:par>
                            </p:childTnLst>
                          </p:cTn>
                        </p:par>
                        <p:par>
                          <p:cTn id="8" fill="hold">
                            <p:stCondLst>
                              <p:cond delay="1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703FC0F-7009-4831-9D28-9BA0F24CA67D}"/>
              </a:ext>
            </a:extLst>
          </p:cNvPr>
          <p:cNvSpPr txBox="1"/>
          <p:nvPr/>
        </p:nvSpPr>
        <p:spPr>
          <a:xfrm>
            <a:off x="3173569" y="483062"/>
            <a:ext cx="7739108" cy="492122"/>
          </a:xfrm>
          <a:prstGeom prst="rect">
            <a:avLst/>
          </a:prstGeom>
          <a:noFill/>
        </p:spPr>
        <p:txBody>
          <a:bodyPr wrap="square">
            <a:spAutoFit/>
          </a:bodyPr>
          <a:lstStyle/>
          <a:p>
            <a:pPr>
              <a:lnSpc>
                <a:spcPct val="115000"/>
              </a:lnSpc>
              <a:spcAft>
                <a:spcPts val="1000"/>
              </a:spcAft>
            </a:pPr>
            <a:r>
              <a:rPr lang="it-IT" sz="2400" dirty="0">
                <a:effectLst/>
                <a:latin typeface="Calibri" panose="020F0502020204030204" pitchFamily="34" charset="0"/>
                <a:ea typeface="Calibri" panose="020F0502020204030204" pitchFamily="34" charset="0"/>
                <a:cs typeface="Times New Roman" panose="02020603050405020304" pitchFamily="18" charset="0"/>
              </a:rPr>
              <a:t>Poesia di ringraziamento per i miei genitori </a:t>
            </a:r>
          </a:p>
        </p:txBody>
      </p:sp>
      <p:sp>
        <p:nvSpPr>
          <p:cNvPr id="7" name="CasellaDiTesto 6">
            <a:extLst>
              <a:ext uri="{FF2B5EF4-FFF2-40B4-BE49-F238E27FC236}">
                <a16:creationId xmlns:a16="http://schemas.microsoft.com/office/drawing/2014/main" id="{E9C79433-DB0E-4AC8-BF67-4C5FE441CB0A}"/>
              </a:ext>
            </a:extLst>
          </p:cNvPr>
          <p:cNvSpPr txBox="1"/>
          <p:nvPr/>
        </p:nvSpPr>
        <p:spPr>
          <a:xfrm>
            <a:off x="3173569" y="1643130"/>
            <a:ext cx="4196919" cy="4731808"/>
          </a:xfrm>
          <a:prstGeom prst="rect">
            <a:avLst/>
          </a:prstGeom>
          <a:noFill/>
        </p:spPr>
        <p:txBody>
          <a:bodyPr wrap="square">
            <a:spAutoFit/>
          </a:bodyPr>
          <a:lstStyle/>
          <a:p>
            <a:pPr>
              <a:lnSpc>
                <a:spcPct val="115000"/>
              </a:lnSpc>
              <a:spcAft>
                <a:spcPts val="100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È da quando son bambino che mi fate </a:t>
            </a:r>
          </a:p>
          <a:p>
            <a:pPr>
              <a:lnSpc>
                <a:spcPct val="115000"/>
              </a:lnSpc>
              <a:spcAft>
                <a:spcPts val="100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 aprir sempre il regalino</a:t>
            </a:r>
          </a:p>
          <a:p>
            <a:pPr>
              <a:lnSpc>
                <a:spcPct val="115000"/>
              </a:lnSpc>
              <a:spcAft>
                <a:spcPts val="100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e quando inizia l’avvento </a:t>
            </a:r>
          </a:p>
          <a:p>
            <a:pPr>
              <a:lnSpc>
                <a:spcPct val="115000"/>
              </a:lnSpc>
              <a:spcAft>
                <a:spcPts val="100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inizia sempre un bel momento.</a:t>
            </a:r>
          </a:p>
          <a:p>
            <a:pPr>
              <a:lnSpc>
                <a:spcPct val="115000"/>
              </a:lnSpc>
              <a:spcAft>
                <a:spcPts val="100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1000"/>
              </a:spcAft>
            </a:pPr>
            <a:r>
              <a:rPr lang="it-IT" sz="2000" dirty="0">
                <a:latin typeface="Calibri" panose="020F0502020204030204" pitchFamily="34" charset="0"/>
                <a:ea typeface="Calibri" panose="020F0502020204030204" pitchFamily="34" charset="0"/>
                <a:cs typeface="Times New Roman" panose="02020603050405020304" pitchFamily="18" charset="0"/>
              </a:rPr>
              <a:t>G</a:t>
            </a:r>
            <a:r>
              <a:rPr lang="it-IT" sz="2000" dirty="0">
                <a:effectLst/>
                <a:latin typeface="Calibri" panose="020F0502020204030204" pitchFamily="34" charset="0"/>
                <a:ea typeface="Calibri" panose="020F0502020204030204" pitchFamily="34" charset="0"/>
                <a:cs typeface="Times New Roman" panose="02020603050405020304" pitchFamily="18" charset="0"/>
              </a:rPr>
              <a:t>razie mamma e papà che </a:t>
            </a:r>
          </a:p>
          <a:p>
            <a:pPr>
              <a:lnSpc>
                <a:spcPct val="115000"/>
              </a:lnSpc>
              <a:spcAft>
                <a:spcPts val="100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mi portate di qua e di là,</a:t>
            </a:r>
          </a:p>
          <a:p>
            <a:pPr>
              <a:lnSpc>
                <a:spcPct val="115000"/>
              </a:lnSpc>
              <a:spcAft>
                <a:spcPts val="100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vi mettete sempre a mia disponibilità.</a:t>
            </a:r>
          </a:p>
          <a:p>
            <a:pPr>
              <a:lnSpc>
                <a:spcPct val="115000"/>
              </a:lnSpc>
              <a:spcAft>
                <a:spcPts val="100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1000"/>
              </a:spcAft>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sellaDiTesto 8">
            <a:extLst>
              <a:ext uri="{FF2B5EF4-FFF2-40B4-BE49-F238E27FC236}">
                <a16:creationId xmlns:a16="http://schemas.microsoft.com/office/drawing/2014/main" id="{16D98883-B199-4D54-9CD1-95C1778473E0}"/>
              </a:ext>
            </a:extLst>
          </p:cNvPr>
          <p:cNvSpPr txBox="1"/>
          <p:nvPr/>
        </p:nvSpPr>
        <p:spPr>
          <a:xfrm>
            <a:off x="7136536" y="3908763"/>
            <a:ext cx="5120196" cy="3072892"/>
          </a:xfrm>
          <a:prstGeom prst="rect">
            <a:avLst/>
          </a:prstGeom>
          <a:noFill/>
        </p:spPr>
        <p:txBody>
          <a:bodyPr wrap="square">
            <a:spAutoFit/>
          </a:bodyPr>
          <a:lstStyle/>
          <a:p>
            <a:pPr>
              <a:lnSpc>
                <a:spcPct val="115000"/>
              </a:lnSpc>
              <a:spcAft>
                <a:spcPts val="1000"/>
              </a:spcAft>
            </a:pPr>
            <a:r>
              <a:rPr lang="it-IT" dirty="0">
                <a:latin typeface="Calibri" panose="020F0502020204030204" pitchFamily="34" charset="0"/>
                <a:ea typeface="Calibri" panose="020F0502020204030204" pitchFamily="34" charset="0"/>
                <a:cs typeface="Times New Roman" panose="02020603050405020304" pitchFamily="18" charset="0"/>
              </a:rPr>
              <a:t>V</a:t>
            </a:r>
            <a:r>
              <a:rPr lang="it-IT" dirty="0">
                <a:effectLst/>
                <a:latin typeface="Calibri" panose="020F0502020204030204" pitchFamily="34" charset="0"/>
                <a:ea typeface="Calibri" panose="020F0502020204030204" pitchFamily="34" charset="0"/>
                <a:cs typeface="Times New Roman" panose="02020603050405020304" pitchFamily="18" charset="0"/>
              </a:rPr>
              <a:t>i ho fatto passare brutti momenti</a:t>
            </a: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ma ne siamo sempre usciti sorridenti,</a:t>
            </a: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grazie per quello che avete fatto </a:t>
            </a: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ne sarò sempre soddisfatto.</a:t>
            </a:r>
          </a:p>
          <a:p>
            <a:pPr>
              <a:lnSpc>
                <a:spcPct val="115000"/>
              </a:lnSpc>
              <a:spcAft>
                <a:spcPts val="1000"/>
              </a:spcAft>
            </a:pPr>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Grazie mamma e papà </a:t>
            </a:r>
          </a:p>
          <a:p>
            <a:pPr>
              <a:lnSpc>
                <a:spcPct val="115000"/>
              </a:lnSpc>
              <a:spcAft>
                <a:spcPts val="1000"/>
              </a:spcAft>
            </a:pPr>
            <a:r>
              <a:rPr lang="it-IT" i="1" dirty="0">
                <a:latin typeface="Calibri" panose="020F0502020204030204" pitchFamily="34" charset="0"/>
                <a:ea typeface="Calibri" panose="020F0502020204030204" pitchFamily="34" charset="0"/>
                <a:cs typeface="Times New Roman" panose="02020603050405020304" pitchFamily="18" charset="0"/>
              </a:rPr>
              <a:t>								Edoardo</a:t>
            </a:r>
            <a:endParaRPr lang="it-IT"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magine 10" descr="Immagine che contiene esterni, albero, saltando, aria&#10;&#10;Descrizione generata automaticamente">
            <a:extLst>
              <a:ext uri="{FF2B5EF4-FFF2-40B4-BE49-F238E27FC236}">
                <a16:creationId xmlns:a16="http://schemas.microsoft.com/office/drawing/2014/main" id="{B6D1FD6C-0317-4B94-9BBA-AE7A9194604F}"/>
              </a:ext>
            </a:extLst>
          </p:cNvPr>
          <p:cNvPicPr>
            <a:picLocks noChangeAspect="1"/>
          </p:cNvPicPr>
          <p:nvPr/>
        </p:nvPicPr>
        <p:blipFill>
          <a:blip r:embed="rId2"/>
          <a:stretch>
            <a:fillRect/>
          </a:stretch>
        </p:blipFill>
        <p:spPr>
          <a:xfrm>
            <a:off x="0" y="2463989"/>
            <a:ext cx="2923926" cy="4394011"/>
          </a:xfrm>
          <a:prstGeom prst="rect">
            <a:avLst/>
          </a:prstGeom>
        </p:spPr>
      </p:pic>
      <p:pic>
        <p:nvPicPr>
          <p:cNvPr id="13" name="Immagine 12" descr="Immagine che contiene tavolo, tavolo da pranzo, cena, set&#10;&#10;Descrizione generata automaticamente">
            <a:extLst>
              <a:ext uri="{FF2B5EF4-FFF2-40B4-BE49-F238E27FC236}">
                <a16:creationId xmlns:a16="http://schemas.microsoft.com/office/drawing/2014/main" id="{73A70610-228B-4D72-8064-E57E1CC393FB}"/>
              </a:ext>
            </a:extLst>
          </p:cNvPr>
          <p:cNvPicPr>
            <a:picLocks noChangeAspect="1"/>
          </p:cNvPicPr>
          <p:nvPr/>
        </p:nvPicPr>
        <p:blipFill>
          <a:blip r:embed="rId3"/>
          <a:stretch>
            <a:fillRect/>
          </a:stretch>
        </p:blipFill>
        <p:spPr>
          <a:xfrm>
            <a:off x="7466121" y="1155377"/>
            <a:ext cx="4001610" cy="2515476"/>
          </a:xfrm>
          <a:prstGeom prst="rect">
            <a:avLst/>
          </a:prstGeom>
        </p:spPr>
      </p:pic>
    </p:spTree>
    <p:extLst>
      <p:ext uri="{BB962C8B-B14F-4D97-AF65-F5344CB8AC3E}">
        <p14:creationId xmlns:p14="http://schemas.microsoft.com/office/powerpoint/2010/main" val="3206521993"/>
      </p:ext>
    </p:extLst>
  </p:cSld>
  <p:clrMapOvr>
    <a:masterClrMapping/>
  </p:clrMapOvr>
  <p:transition spd="slow" advTm="1797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15AA8BB0-669D-4A85-AB74-78C76A6C99A5}"/>
              </a:ext>
            </a:extLst>
          </p:cNvPr>
          <p:cNvSpPr txBox="1"/>
          <p:nvPr/>
        </p:nvSpPr>
        <p:spPr>
          <a:xfrm>
            <a:off x="328474" y="705007"/>
            <a:ext cx="3784139" cy="487506"/>
          </a:xfrm>
          <a:prstGeom prst="rect">
            <a:avLst/>
          </a:prstGeom>
          <a:noFill/>
        </p:spPr>
        <p:txBody>
          <a:bodyPr wrap="square">
            <a:spAutoFit/>
          </a:bodyPr>
          <a:lstStyle/>
          <a:p>
            <a:pPr>
              <a:lnSpc>
                <a:spcPct val="107000"/>
              </a:lnSpc>
              <a:spcAft>
                <a:spcPts val="800"/>
              </a:spcAft>
            </a:pPr>
            <a:r>
              <a:rPr lang="it-IT"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Un regalo per te</a:t>
            </a:r>
          </a:p>
        </p:txBody>
      </p:sp>
      <p:sp>
        <p:nvSpPr>
          <p:cNvPr id="7" name="CasellaDiTesto 6">
            <a:extLst>
              <a:ext uri="{FF2B5EF4-FFF2-40B4-BE49-F238E27FC236}">
                <a16:creationId xmlns:a16="http://schemas.microsoft.com/office/drawing/2014/main" id="{7A4E6BC4-9E22-4D6C-87AF-C9EED56F22FB}"/>
              </a:ext>
            </a:extLst>
          </p:cNvPr>
          <p:cNvSpPr txBox="1"/>
          <p:nvPr/>
        </p:nvSpPr>
        <p:spPr>
          <a:xfrm>
            <a:off x="328474" y="1502688"/>
            <a:ext cx="7938071" cy="5355312"/>
          </a:xfrm>
          <a:prstGeom prst="rect">
            <a:avLst/>
          </a:prstGeom>
          <a:noFill/>
        </p:spPr>
        <p:txBody>
          <a:bodyPr wrap="square">
            <a:spAutoFit/>
          </a:bodyPr>
          <a:lstStyle/>
          <a:p>
            <a:r>
              <a:rPr lang="it-IT" dirty="0"/>
              <a:t>Il momento felice della mia vita</a:t>
            </a:r>
          </a:p>
          <a:p>
            <a:r>
              <a:rPr lang="it-IT" dirty="0"/>
              <a:t>è stato quando siamo diventati amici,</a:t>
            </a:r>
            <a:br>
              <a:rPr lang="it-IT" dirty="0"/>
            </a:br>
            <a:r>
              <a:rPr lang="it-IT" dirty="0"/>
              <a:t>e vissuto belle emozioni durante i nostri incontri di gioco, </a:t>
            </a:r>
          </a:p>
          <a:p>
            <a:r>
              <a:rPr lang="it-IT" dirty="0"/>
              <a:t>passeggiate e di film visti insieme, senza pensare alle innumerevoli discussioni fatte per chiarirci i pensieri.</a:t>
            </a:r>
          </a:p>
          <a:p>
            <a:endParaRPr lang="it-IT" dirty="0"/>
          </a:p>
          <a:p>
            <a:r>
              <a:rPr lang="it-IT" dirty="0"/>
              <a:t>Hai disegnato nel mio cuore una pianura e una collina di ricordi.</a:t>
            </a:r>
          </a:p>
          <a:p>
            <a:r>
              <a:rPr lang="it-IT" dirty="0"/>
              <a:t>Mi hai aiutato a guarire le mie ferite, </a:t>
            </a:r>
          </a:p>
          <a:p>
            <a:r>
              <a:rPr lang="it-IT" dirty="0"/>
              <a:t>dando un nuovo senso alla mia vita.</a:t>
            </a:r>
          </a:p>
          <a:p>
            <a:endParaRPr lang="it-IT" dirty="0"/>
          </a:p>
          <a:p>
            <a:r>
              <a:rPr lang="it-IT" dirty="0"/>
              <a:t>Grazie per la gioia che mi dai</a:t>
            </a:r>
          </a:p>
          <a:p>
            <a:r>
              <a:rPr lang="it-IT" dirty="0"/>
              <a:t>e per il sogno che mi hai aiutato a realizzare.</a:t>
            </a:r>
          </a:p>
          <a:p>
            <a:endParaRPr lang="it-IT" dirty="0"/>
          </a:p>
          <a:p>
            <a:r>
              <a:rPr lang="it-IT" dirty="0"/>
              <a:t>Grazie per avermi aperto il cuore</a:t>
            </a:r>
          </a:p>
          <a:p>
            <a:r>
              <a:rPr lang="it-IT" dirty="0"/>
              <a:t>per avermi fatto entrare,</a:t>
            </a:r>
          </a:p>
          <a:p>
            <a:r>
              <a:rPr lang="it-IT" dirty="0"/>
              <a:t>per amicizia senza condizioni</a:t>
            </a:r>
          </a:p>
          <a:p>
            <a:r>
              <a:rPr lang="it-IT" dirty="0"/>
              <a:t>che mi hai offerto senza esitazione.</a:t>
            </a:r>
          </a:p>
          <a:p>
            <a:endParaRPr lang="it-IT" dirty="0"/>
          </a:p>
          <a:p>
            <a:r>
              <a:rPr lang="it-IT" dirty="0"/>
              <a:t>														</a:t>
            </a:r>
            <a:r>
              <a:rPr lang="it-IT" i="1" dirty="0"/>
              <a:t>Alessandro</a:t>
            </a:r>
            <a:endParaRPr lang="it-IT" dirty="0"/>
          </a:p>
        </p:txBody>
      </p:sp>
      <p:pic>
        <p:nvPicPr>
          <p:cNvPr id="3" name="Immagine 2" descr="Immagine che contiene natura, tramonto&#10;&#10;Descrizione generata automaticamente">
            <a:extLst>
              <a:ext uri="{FF2B5EF4-FFF2-40B4-BE49-F238E27FC236}">
                <a16:creationId xmlns:a16="http://schemas.microsoft.com/office/drawing/2014/main" id="{E0285AF5-4588-4E13-857F-99259FE34199}"/>
              </a:ext>
            </a:extLst>
          </p:cNvPr>
          <p:cNvPicPr>
            <a:picLocks noChangeAspect="1"/>
          </p:cNvPicPr>
          <p:nvPr/>
        </p:nvPicPr>
        <p:blipFill>
          <a:blip r:embed="rId2"/>
          <a:stretch>
            <a:fillRect/>
          </a:stretch>
        </p:blipFill>
        <p:spPr>
          <a:xfrm>
            <a:off x="5486400" y="3527750"/>
            <a:ext cx="6527409" cy="2844915"/>
          </a:xfrm>
          <a:prstGeom prst="rect">
            <a:avLst/>
          </a:prstGeom>
        </p:spPr>
      </p:pic>
    </p:spTree>
    <p:extLst>
      <p:ext uri="{BB962C8B-B14F-4D97-AF65-F5344CB8AC3E}">
        <p14:creationId xmlns:p14="http://schemas.microsoft.com/office/powerpoint/2010/main" val="1041832817"/>
      </p:ext>
    </p:extLst>
  </p:cSld>
  <p:clrMapOvr>
    <a:masterClrMapping/>
  </p:clrMapOvr>
  <p:transition spd="slow" advTm="2404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250" fill="hold"/>
                                        <p:tgtEl>
                                          <p:spTgt spid="7"/>
                                        </p:tgtEl>
                                        <p:attrNameLst>
                                          <p:attrName>ppt_w</p:attrName>
                                        </p:attrNameLst>
                                      </p:cBhvr>
                                      <p:tavLst>
                                        <p:tav tm="0">
                                          <p:val>
                                            <p:fltVal val="0"/>
                                          </p:val>
                                        </p:tav>
                                        <p:tav tm="100000">
                                          <p:val>
                                            <p:strVal val="#ppt_w"/>
                                          </p:val>
                                        </p:tav>
                                      </p:tavLst>
                                    </p:anim>
                                    <p:anim calcmode="lin" valueType="num">
                                      <p:cBhvr>
                                        <p:cTn id="14" dur="2250" fill="hold"/>
                                        <p:tgtEl>
                                          <p:spTgt spid="7"/>
                                        </p:tgtEl>
                                        <p:attrNameLst>
                                          <p:attrName>ppt_h</p:attrName>
                                        </p:attrNameLst>
                                      </p:cBhvr>
                                      <p:tavLst>
                                        <p:tav tm="0">
                                          <p:val>
                                            <p:fltVal val="0"/>
                                          </p:val>
                                        </p:tav>
                                        <p:tav tm="100000">
                                          <p:val>
                                            <p:strVal val="#ppt_h"/>
                                          </p:val>
                                        </p:tav>
                                      </p:tavLst>
                                    </p:anim>
                                    <p:animEffect transition="in" filter="fade">
                                      <p:cBhvr>
                                        <p:cTn id="15" dur="2250"/>
                                        <p:tgtEl>
                                          <p:spTgt spid="7"/>
                                        </p:tgtEl>
                                      </p:cBhvr>
                                    </p:animEffect>
                                  </p:childTnLst>
                                </p:cTn>
                              </p:par>
                            </p:childTnLst>
                          </p:cTn>
                        </p:par>
                        <p:par>
                          <p:cTn id="16" fill="hold">
                            <p:stCondLst>
                              <p:cond delay="325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15AA8BB0-669D-4A85-AB74-78C76A6C99A5}"/>
              </a:ext>
            </a:extLst>
          </p:cNvPr>
          <p:cNvSpPr txBox="1"/>
          <p:nvPr/>
        </p:nvSpPr>
        <p:spPr>
          <a:xfrm>
            <a:off x="310000" y="722648"/>
            <a:ext cx="5366328" cy="487506"/>
          </a:xfrm>
          <a:prstGeom prst="rect">
            <a:avLst/>
          </a:prstGeom>
          <a:noFill/>
        </p:spPr>
        <p:txBody>
          <a:bodyPr wrap="square">
            <a:spAutoFit/>
          </a:bodyPr>
          <a:lstStyle/>
          <a:p>
            <a:pPr>
              <a:lnSpc>
                <a:spcPct val="107000"/>
              </a:lnSpc>
              <a:spcAft>
                <a:spcPts val="800"/>
              </a:spcAft>
            </a:pPr>
            <a:r>
              <a:rPr lang="it-IT"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Un regalo speciale</a:t>
            </a:r>
          </a:p>
        </p:txBody>
      </p:sp>
      <p:pic>
        <p:nvPicPr>
          <p:cNvPr id="3" name="Immagine 2" descr="Immagine che contiene persona, interni, mano&#10;&#10;Descrizione generata automaticamente">
            <a:extLst>
              <a:ext uri="{FF2B5EF4-FFF2-40B4-BE49-F238E27FC236}">
                <a16:creationId xmlns:a16="http://schemas.microsoft.com/office/drawing/2014/main" id="{833CA124-D44F-4659-B693-2A4894FEF1C2}"/>
              </a:ext>
            </a:extLst>
          </p:cNvPr>
          <p:cNvPicPr>
            <a:picLocks noChangeAspect="1"/>
          </p:cNvPicPr>
          <p:nvPr/>
        </p:nvPicPr>
        <p:blipFill>
          <a:blip r:embed="rId2">
            <a:alphaModFix amt="50000"/>
          </a:blip>
          <a:stretch>
            <a:fillRect/>
          </a:stretch>
        </p:blipFill>
        <p:spPr>
          <a:xfrm>
            <a:off x="5442946" y="954157"/>
            <a:ext cx="6439054" cy="5474777"/>
          </a:xfrm>
          <a:prstGeom prst="rect">
            <a:avLst/>
          </a:prstGeom>
        </p:spPr>
      </p:pic>
      <p:sp>
        <p:nvSpPr>
          <p:cNvPr id="7" name="CasellaDiTesto 6">
            <a:extLst>
              <a:ext uri="{FF2B5EF4-FFF2-40B4-BE49-F238E27FC236}">
                <a16:creationId xmlns:a16="http://schemas.microsoft.com/office/drawing/2014/main" id="{7A4E6BC4-9E22-4D6C-87AF-C9EED56F22FB}"/>
              </a:ext>
            </a:extLst>
          </p:cNvPr>
          <p:cNvSpPr txBox="1"/>
          <p:nvPr/>
        </p:nvSpPr>
        <p:spPr>
          <a:xfrm>
            <a:off x="310000" y="1210154"/>
            <a:ext cx="7938071" cy="5632311"/>
          </a:xfrm>
          <a:prstGeom prst="rect">
            <a:avLst/>
          </a:prstGeom>
          <a:noFill/>
        </p:spPr>
        <p:txBody>
          <a:bodyPr wrap="square">
            <a:spAutoFit/>
          </a:bodyPr>
          <a:lstStyle/>
          <a:p>
            <a:r>
              <a:rPr lang="it-IT" dirty="0"/>
              <a:t>Una piccola parola potente come un tuono</a:t>
            </a:r>
          </a:p>
          <a:p>
            <a:r>
              <a:rPr lang="it-IT" dirty="0"/>
              <a:t>vi voglio dare in dono, </a:t>
            </a:r>
          </a:p>
          <a:p>
            <a:r>
              <a:rPr lang="it-IT" dirty="0"/>
              <a:t>si tratta di un regalo molto speciale </a:t>
            </a:r>
          </a:p>
          <a:p>
            <a:r>
              <a:rPr lang="it-IT" dirty="0"/>
              <a:t> </a:t>
            </a:r>
          </a:p>
          <a:p>
            <a:r>
              <a:rPr lang="it-IT" dirty="0"/>
              <a:t>per due persone che il sostegno me lo hanno dato,</a:t>
            </a:r>
          </a:p>
          <a:p>
            <a:r>
              <a:rPr lang="it-IT" dirty="0"/>
              <a:t>anche nei momenti più duri,</a:t>
            </a:r>
          </a:p>
          <a:p>
            <a:r>
              <a:rPr lang="it-IT" dirty="0"/>
              <a:t>quando mi sentivo demoralizzato.</a:t>
            </a:r>
          </a:p>
          <a:p>
            <a:r>
              <a:rPr lang="it-IT" dirty="0"/>
              <a:t> </a:t>
            </a:r>
          </a:p>
          <a:p>
            <a:r>
              <a:rPr lang="it-IT" dirty="0"/>
              <a:t>Una piccola parola potente come un tuono</a:t>
            </a:r>
          </a:p>
          <a:p>
            <a:r>
              <a:rPr lang="it-IT" dirty="0"/>
              <a:t>vi voglio dare in dono </a:t>
            </a:r>
          </a:p>
          <a:p>
            <a:r>
              <a:rPr lang="it-IT" dirty="0"/>
              <a:t>perché avete creduto sempre in me,</a:t>
            </a:r>
          </a:p>
          <a:p>
            <a:r>
              <a:rPr lang="it-IT" dirty="0"/>
              <a:t>nella scuola e in tutto il resto che c’è.</a:t>
            </a:r>
          </a:p>
          <a:p>
            <a:r>
              <a:rPr lang="it-IT" dirty="0"/>
              <a:t> </a:t>
            </a:r>
          </a:p>
          <a:p>
            <a:r>
              <a:rPr lang="it-IT" dirty="0"/>
              <a:t>La parola che voglio dirvi è: </a:t>
            </a:r>
          </a:p>
          <a:p>
            <a:r>
              <a:rPr lang="it-IT" dirty="0"/>
              <a:t>grazie!</a:t>
            </a:r>
          </a:p>
          <a:p>
            <a:r>
              <a:rPr lang="it-IT" dirty="0"/>
              <a:t>Mamma e papà,</a:t>
            </a:r>
          </a:p>
          <a:p>
            <a:r>
              <a:rPr lang="it-IT" dirty="0"/>
              <a:t>che questo Natale vi porti gioia e felicità.</a:t>
            </a:r>
          </a:p>
          <a:p>
            <a:r>
              <a:rPr lang="it-IT" dirty="0"/>
              <a:t> </a:t>
            </a:r>
          </a:p>
          <a:p>
            <a:r>
              <a:rPr lang="it-IT" i="1" dirty="0"/>
              <a:t>Lorenzo</a:t>
            </a:r>
            <a:endParaRPr lang="it-IT" dirty="0"/>
          </a:p>
          <a:p>
            <a:r>
              <a:rPr lang="it-IT" dirty="0"/>
              <a:t> </a:t>
            </a:r>
          </a:p>
        </p:txBody>
      </p:sp>
    </p:spTree>
    <p:extLst>
      <p:ext uri="{BB962C8B-B14F-4D97-AF65-F5344CB8AC3E}">
        <p14:creationId xmlns:p14="http://schemas.microsoft.com/office/powerpoint/2010/main" val="3255955954"/>
      </p:ext>
    </p:extLst>
  </p:cSld>
  <p:clrMapOvr>
    <a:masterClrMapping/>
  </p:clrMapOvr>
  <mc:AlternateContent xmlns:mc="http://schemas.openxmlformats.org/markup-compatibility/2006">
    <mc:Choice xmlns:p14="http://schemas.microsoft.com/office/powerpoint/2010/main" Requires="p14">
      <p:transition spd="slow" p14:dur="3400" advTm="25588">
        <p14:reveal/>
      </p:transition>
    </mc:Choice>
    <mc:Fallback>
      <p:transition spd="slow" advTm="255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000" fill="hold"/>
                                        <p:tgtEl>
                                          <p:spTgt spid="7"/>
                                        </p:tgtEl>
                                        <p:attrNameLst>
                                          <p:attrName>ppt_w</p:attrName>
                                        </p:attrNameLst>
                                      </p:cBhvr>
                                      <p:tavLst>
                                        <p:tav tm="0">
                                          <p:val>
                                            <p:fltVal val="0"/>
                                          </p:val>
                                        </p:tav>
                                        <p:tav tm="100000">
                                          <p:val>
                                            <p:strVal val="#ppt_w"/>
                                          </p:val>
                                        </p:tav>
                                      </p:tavLst>
                                    </p:anim>
                                    <p:anim calcmode="lin" valueType="num">
                                      <p:cBhvr>
                                        <p:cTn id="14" dur="2000" fill="hold"/>
                                        <p:tgtEl>
                                          <p:spTgt spid="7"/>
                                        </p:tgtEl>
                                        <p:attrNameLst>
                                          <p:attrName>ppt_h</p:attrName>
                                        </p:attrNameLst>
                                      </p:cBhvr>
                                      <p:tavLst>
                                        <p:tav tm="0">
                                          <p:val>
                                            <p:fltVal val="0"/>
                                          </p:val>
                                        </p:tav>
                                        <p:tav tm="100000">
                                          <p:val>
                                            <p:strVal val="#ppt_h"/>
                                          </p:val>
                                        </p:tav>
                                      </p:tavLst>
                                    </p:anim>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703FC0F-7009-4831-9D28-9BA0F24CA67D}"/>
              </a:ext>
            </a:extLst>
          </p:cNvPr>
          <p:cNvSpPr txBox="1"/>
          <p:nvPr/>
        </p:nvSpPr>
        <p:spPr>
          <a:xfrm>
            <a:off x="0" y="782849"/>
            <a:ext cx="4264061" cy="489365"/>
          </a:xfrm>
          <a:prstGeom prst="rect">
            <a:avLst/>
          </a:prstGeom>
          <a:noFill/>
        </p:spPr>
        <p:txBody>
          <a:bodyPr wrap="square">
            <a:spAutoFit/>
          </a:bodyPr>
          <a:lstStyle/>
          <a:p>
            <a:pPr>
              <a:lnSpc>
                <a:spcPct val="115000"/>
              </a:lnSpc>
              <a:spcAft>
                <a:spcPts val="1000"/>
              </a:spcAft>
            </a:pPr>
            <a:r>
              <a:rPr lang="it-IT" sz="2400" dirty="0">
                <a:latin typeface="Calibri" panose="020F0502020204030204" pitchFamily="34" charset="0"/>
                <a:ea typeface="Calibri" panose="020F0502020204030204" pitchFamily="34" charset="0"/>
                <a:cs typeface="Times New Roman" panose="02020603050405020304" pitchFamily="18" charset="0"/>
              </a:rPr>
              <a:t>   Natale</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sellaDiTesto 6">
            <a:extLst>
              <a:ext uri="{FF2B5EF4-FFF2-40B4-BE49-F238E27FC236}">
                <a16:creationId xmlns:a16="http://schemas.microsoft.com/office/drawing/2014/main" id="{E9C79433-DB0E-4AC8-BF67-4C5FE441CB0A}"/>
              </a:ext>
            </a:extLst>
          </p:cNvPr>
          <p:cNvSpPr txBox="1"/>
          <p:nvPr/>
        </p:nvSpPr>
        <p:spPr>
          <a:xfrm>
            <a:off x="245642" y="1753967"/>
            <a:ext cx="6450721" cy="4062651"/>
          </a:xfrm>
          <a:prstGeom prst="rect">
            <a:avLst/>
          </a:prstGeom>
          <a:noFill/>
        </p:spPr>
        <p:txBody>
          <a:bodyPr wrap="square">
            <a:spAutoFit/>
          </a:bodyPr>
          <a:lstStyle/>
          <a:p>
            <a:r>
              <a:rPr lang="it-IT" sz="2000" dirty="0"/>
              <a:t>Nel buio il gelo regna,</a:t>
            </a:r>
          </a:p>
          <a:p>
            <a:r>
              <a:rPr lang="it-IT" sz="2000" dirty="0"/>
              <a:t>le stelle dipingono il cielo e</a:t>
            </a:r>
          </a:p>
          <a:p>
            <a:r>
              <a:rPr lang="it-IT" sz="2000" dirty="0"/>
              <a:t>un sussurro lontano scalda il cuore.</a:t>
            </a:r>
          </a:p>
          <a:p>
            <a:br>
              <a:rPr lang="it-IT" sz="2000" dirty="0"/>
            </a:br>
            <a:r>
              <a:rPr lang="it-IT" sz="2000" dirty="0"/>
              <a:t>I canti intonati frizzano nell’aria,</a:t>
            </a:r>
          </a:p>
          <a:p>
            <a:r>
              <a:rPr lang="it-IT" sz="2000" dirty="0"/>
              <a:t>gli urli di gioia colmano la stanza.</a:t>
            </a:r>
          </a:p>
          <a:p>
            <a:endParaRPr lang="it-IT" sz="2000" dirty="0"/>
          </a:p>
          <a:p>
            <a:r>
              <a:rPr lang="it-IT" sz="2000" dirty="0"/>
              <a:t>Cos’è il Natale? Qual è il suo scopo?</a:t>
            </a:r>
          </a:p>
          <a:p>
            <a:br>
              <a:rPr lang="it-IT" sz="2000" dirty="0"/>
            </a:br>
            <a:r>
              <a:rPr lang="it-IT" sz="2000" dirty="0"/>
              <a:t>Guardando i tuoi occhi la risposta è chiara,</a:t>
            </a:r>
          </a:p>
          <a:p>
            <a:r>
              <a:rPr lang="it-IT" sz="2000" dirty="0"/>
              <a:t>natale è tutto ciò che ci unisce e ci meraviglia.</a:t>
            </a:r>
          </a:p>
          <a:p>
            <a:br>
              <a:rPr lang="it-IT" sz="2000" dirty="0"/>
            </a:br>
            <a:r>
              <a:rPr lang="it-IT" sz="2000" i="1" dirty="0" err="1"/>
              <a:t>Marko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4976" y="1215351"/>
            <a:ext cx="4169641" cy="5559521"/>
          </a:xfrm>
          <a:prstGeom prst="rect">
            <a:avLst/>
          </a:prstGeom>
        </p:spPr>
      </p:pic>
    </p:spTree>
    <p:extLst>
      <p:ext uri="{BB962C8B-B14F-4D97-AF65-F5344CB8AC3E}">
        <p14:creationId xmlns:p14="http://schemas.microsoft.com/office/powerpoint/2010/main" val="3117506007"/>
      </p:ext>
    </p:extLst>
  </p:cSld>
  <p:clrMapOvr>
    <a:masterClrMapping/>
  </p:clrMapOvr>
  <p:transition spd="slow" advTm="2189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2000" fill="hold"/>
                                        <p:tgtEl>
                                          <p:spTgt spid="2"/>
                                        </p:tgtEl>
                                        <p:attrNameLst>
                                          <p:attrName>ppt_w</p:attrName>
                                        </p:attrNameLst>
                                      </p:cBhvr>
                                      <p:tavLst>
                                        <p:tav tm="0">
                                          <p:val>
                                            <p:fltVal val="0"/>
                                          </p:val>
                                        </p:tav>
                                        <p:tav tm="100000">
                                          <p:val>
                                            <p:strVal val="#ppt_w"/>
                                          </p:val>
                                        </p:tav>
                                      </p:tavLst>
                                    </p:anim>
                                    <p:anim calcmode="lin" valueType="num">
                                      <p:cBhvr>
                                        <p:cTn id="20" dur="2000" fill="hold"/>
                                        <p:tgtEl>
                                          <p:spTgt spid="2"/>
                                        </p:tgtEl>
                                        <p:attrNameLst>
                                          <p:attrName>ppt_h</p:attrName>
                                        </p:attrNameLst>
                                      </p:cBhvr>
                                      <p:tavLst>
                                        <p:tav tm="0">
                                          <p:val>
                                            <p:fltVal val="0"/>
                                          </p:val>
                                        </p:tav>
                                        <p:tav tm="100000">
                                          <p:val>
                                            <p:strVal val="#ppt_h"/>
                                          </p:val>
                                        </p:tav>
                                      </p:tavLst>
                                    </p:anim>
                                    <p:animEffect transition="in" filter="fade">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ED4EE78-DEEA-4C4D-B344-B6A6C787305A}"/>
              </a:ext>
            </a:extLst>
          </p:cNvPr>
          <p:cNvSpPr txBox="1"/>
          <p:nvPr/>
        </p:nvSpPr>
        <p:spPr>
          <a:xfrm>
            <a:off x="715617" y="715617"/>
            <a:ext cx="6520070" cy="4801314"/>
          </a:xfrm>
          <a:prstGeom prst="rect">
            <a:avLst/>
          </a:prstGeom>
          <a:noFill/>
        </p:spPr>
        <p:txBody>
          <a:bodyPr wrap="square" rtlCol="0">
            <a:spAutoFit/>
          </a:bodyPr>
          <a:lstStyle/>
          <a:p>
            <a:r>
              <a:rPr lang="it-IT" i="1" dirty="0">
                <a:latin typeface="Elephant" panose="02020904090505020303" pitchFamily="18" charset="0"/>
              </a:rPr>
              <a:t>Buon Natale amici </a:t>
            </a:r>
          </a:p>
          <a:p>
            <a:endParaRPr lang="it-IT" dirty="0"/>
          </a:p>
          <a:p>
            <a:r>
              <a:rPr lang="it-IT" dirty="0">
                <a:latin typeface="Elephant" panose="02020904090505020303" pitchFamily="18" charset="0"/>
              </a:rPr>
              <a:t>Ringrazio i miei amici,</a:t>
            </a:r>
          </a:p>
          <a:p>
            <a:r>
              <a:rPr lang="it-IT" dirty="0">
                <a:latin typeface="Elephant" panose="02020904090505020303" pitchFamily="18" charset="0"/>
              </a:rPr>
              <a:t>che in questi giorni di pandemia</a:t>
            </a:r>
          </a:p>
          <a:p>
            <a:r>
              <a:rPr lang="it-IT" dirty="0">
                <a:latin typeface="Elephant" panose="02020904090505020303" pitchFamily="18" charset="0"/>
              </a:rPr>
              <a:t>non mi lasciano mai senza compagnia,</a:t>
            </a:r>
          </a:p>
          <a:p>
            <a:endParaRPr lang="it-IT" dirty="0">
              <a:latin typeface="Elephant" panose="02020904090505020303" pitchFamily="18" charset="0"/>
            </a:endParaRPr>
          </a:p>
          <a:p>
            <a:r>
              <a:rPr lang="it-IT" dirty="0">
                <a:latin typeface="Elephant" panose="02020904090505020303" pitchFamily="18" charset="0"/>
              </a:rPr>
              <a:t>A Capodanno una casa bisognerà trovare,</a:t>
            </a:r>
          </a:p>
          <a:p>
            <a:r>
              <a:rPr lang="it-IT" dirty="0">
                <a:latin typeface="Elephant" panose="02020904090505020303" pitchFamily="18" charset="0"/>
              </a:rPr>
              <a:t>sennò dopo le ventidue ci dovranno arrestare.</a:t>
            </a:r>
          </a:p>
          <a:p>
            <a:endParaRPr lang="it-IT" dirty="0">
              <a:latin typeface="Elephant" panose="02020904090505020303" pitchFamily="18" charset="0"/>
            </a:endParaRPr>
          </a:p>
          <a:p>
            <a:r>
              <a:rPr lang="it-IT" dirty="0">
                <a:latin typeface="Elephant" panose="02020904090505020303" pitchFamily="18" charset="0"/>
              </a:rPr>
              <a:t>Ho scritto questa poesia per far capire</a:t>
            </a:r>
          </a:p>
          <a:p>
            <a:r>
              <a:rPr lang="it-IT" dirty="0">
                <a:latin typeface="Elephant" panose="02020904090505020303" pitchFamily="18" charset="0"/>
              </a:rPr>
              <a:t>che il tempo vola via.</a:t>
            </a:r>
          </a:p>
          <a:p>
            <a:endParaRPr lang="it-IT" dirty="0">
              <a:latin typeface="Elephant" panose="02020904090505020303" pitchFamily="18" charset="0"/>
            </a:endParaRPr>
          </a:p>
          <a:p>
            <a:r>
              <a:rPr lang="it-IT" dirty="0">
                <a:latin typeface="Elephant" panose="02020904090505020303" pitchFamily="18" charset="0"/>
              </a:rPr>
              <a:t>Grazie mille amici miei,</a:t>
            </a:r>
          </a:p>
          <a:p>
            <a:r>
              <a:rPr lang="it-IT" dirty="0">
                <a:latin typeface="Elephant" panose="02020904090505020303" pitchFamily="18" charset="0"/>
              </a:rPr>
              <a:t>resterete sempre su quella bici</a:t>
            </a:r>
          </a:p>
          <a:p>
            <a:r>
              <a:rPr lang="it-IT" dirty="0">
                <a:latin typeface="Elephant" panose="02020904090505020303" pitchFamily="18" charset="0"/>
              </a:rPr>
              <a:t>dove ci siamo conosciuti.</a:t>
            </a:r>
          </a:p>
          <a:p>
            <a:endParaRPr lang="it-IT" dirty="0"/>
          </a:p>
          <a:p>
            <a:r>
              <a:rPr lang="it-IT" dirty="0"/>
              <a:t>											</a:t>
            </a:r>
            <a:r>
              <a:rPr lang="it-IT" i="1" dirty="0">
                <a:latin typeface="Elephant" panose="02020904090505020303" pitchFamily="18" charset="0"/>
              </a:rPr>
              <a:t>Leonardo</a:t>
            </a:r>
          </a:p>
        </p:txBody>
      </p:sp>
      <p:pic>
        <p:nvPicPr>
          <p:cNvPr id="4" name="Immagine 3" descr="Immagine che contiene testo, persona&#10;&#10;Descrizione generata automaticamente">
            <a:extLst>
              <a:ext uri="{FF2B5EF4-FFF2-40B4-BE49-F238E27FC236}">
                <a16:creationId xmlns:a16="http://schemas.microsoft.com/office/drawing/2014/main" id="{75668CB4-1B9B-42E2-86FD-5564A507A20E}"/>
              </a:ext>
            </a:extLst>
          </p:cNvPr>
          <p:cNvPicPr>
            <a:picLocks noChangeAspect="1"/>
          </p:cNvPicPr>
          <p:nvPr/>
        </p:nvPicPr>
        <p:blipFill>
          <a:blip r:embed="rId3"/>
          <a:stretch>
            <a:fillRect/>
          </a:stretch>
        </p:blipFill>
        <p:spPr>
          <a:xfrm rot="6203864">
            <a:off x="5763986" y="1059096"/>
            <a:ext cx="4700952" cy="3525714"/>
          </a:xfrm>
          <a:prstGeom prst="rect">
            <a:avLst/>
          </a:prstGeom>
          <a:ln w="38100">
            <a:solidFill>
              <a:schemeClr val="tx1"/>
            </a:solidFill>
          </a:ln>
        </p:spPr>
      </p:pic>
    </p:spTree>
    <p:custDataLst>
      <p:tags r:id="rId1"/>
    </p:custDataLst>
    <p:extLst>
      <p:ext uri="{BB962C8B-B14F-4D97-AF65-F5344CB8AC3E}">
        <p14:creationId xmlns:p14="http://schemas.microsoft.com/office/powerpoint/2010/main" val="4250714574"/>
      </p:ext>
    </p:extLst>
  </p:cSld>
  <p:clrMapOvr>
    <a:masterClrMapping/>
  </p:clrMapOvr>
  <mc:AlternateContent xmlns:mc="http://schemas.openxmlformats.org/markup-compatibility/2006">
    <mc:Choice xmlns:p14="http://schemas.microsoft.com/office/powerpoint/2010/main" Requires="p14">
      <p:transition spd="med" p14:dur="700" advTm="20842">
        <p:fade/>
      </p:transition>
    </mc:Choice>
    <mc:Fallback>
      <p:transition spd="med" advTm="2084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80">
                                          <p:stCondLst>
                                            <p:cond delay="0"/>
                                          </p:stCondLst>
                                        </p:cTn>
                                        <p:tgtEl>
                                          <p:spTgt spid="4"/>
                                        </p:tgtEl>
                                      </p:cBhvr>
                                    </p:animEffect>
                                    <p:anim calcmode="lin" valueType="num">
                                      <p:cBhvr>
                                        <p:cTn id="2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0" dur="26">
                                          <p:stCondLst>
                                            <p:cond delay="650"/>
                                          </p:stCondLst>
                                        </p:cTn>
                                        <p:tgtEl>
                                          <p:spTgt spid="4"/>
                                        </p:tgtEl>
                                      </p:cBhvr>
                                      <p:to x="100000" y="60000"/>
                                    </p:animScale>
                                    <p:animScale>
                                      <p:cBhvr>
                                        <p:cTn id="31" dur="166" decel="50000">
                                          <p:stCondLst>
                                            <p:cond delay="676"/>
                                          </p:stCondLst>
                                        </p:cTn>
                                        <p:tgtEl>
                                          <p:spTgt spid="4"/>
                                        </p:tgtEl>
                                      </p:cBhvr>
                                      <p:to x="100000" y="100000"/>
                                    </p:animScale>
                                    <p:animScale>
                                      <p:cBhvr>
                                        <p:cTn id="32" dur="26">
                                          <p:stCondLst>
                                            <p:cond delay="1312"/>
                                          </p:stCondLst>
                                        </p:cTn>
                                        <p:tgtEl>
                                          <p:spTgt spid="4"/>
                                        </p:tgtEl>
                                      </p:cBhvr>
                                      <p:to x="100000" y="80000"/>
                                    </p:animScale>
                                    <p:animScale>
                                      <p:cBhvr>
                                        <p:cTn id="33" dur="166" decel="50000">
                                          <p:stCondLst>
                                            <p:cond delay="1338"/>
                                          </p:stCondLst>
                                        </p:cTn>
                                        <p:tgtEl>
                                          <p:spTgt spid="4"/>
                                        </p:tgtEl>
                                      </p:cBhvr>
                                      <p:to x="100000" y="100000"/>
                                    </p:animScale>
                                    <p:animScale>
                                      <p:cBhvr>
                                        <p:cTn id="34" dur="26">
                                          <p:stCondLst>
                                            <p:cond delay="1642"/>
                                          </p:stCondLst>
                                        </p:cTn>
                                        <p:tgtEl>
                                          <p:spTgt spid="4"/>
                                        </p:tgtEl>
                                      </p:cBhvr>
                                      <p:to x="100000" y="90000"/>
                                    </p:animScale>
                                    <p:animScale>
                                      <p:cBhvr>
                                        <p:cTn id="35" dur="166" decel="50000">
                                          <p:stCondLst>
                                            <p:cond delay="1668"/>
                                          </p:stCondLst>
                                        </p:cTn>
                                        <p:tgtEl>
                                          <p:spTgt spid="4"/>
                                        </p:tgtEl>
                                      </p:cBhvr>
                                      <p:to x="100000" y="100000"/>
                                    </p:animScale>
                                    <p:animScale>
                                      <p:cBhvr>
                                        <p:cTn id="36" dur="26">
                                          <p:stCondLst>
                                            <p:cond delay="1808"/>
                                          </p:stCondLst>
                                        </p:cTn>
                                        <p:tgtEl>
                                          <p:spTgt spid="4"/>
                                        </p:tgtEl>
                                      </p:cBhvr>
                                      <p:to x="100000" y="95000"/>
                                    </p:animScale>
                                    <p:animScale>
                                      <p:cBhvr>
                                        <p:cTn id="3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persona&#10;&#10;Descrizione generata automaticamente">
            <a:extLst>
              <a:ext uri="{FF2B5EF4-FFF2-40B4-BE49-F238E27FC236}">
                <a16:creationId xmlns:a16="http://schemas.microsoft.com/office/drawing/2014/main" id="{95A4A2D6-56BC-4B15-916F-81B8F45B9C44}"/>
              </a:ext>
            </a:extLst>
          </p:cNvPr>
          <p:cNvPicPr>
            <a:picLocks noChangeAspect="1"/>
          </p:cNvPicPr>
          <p:nvPr/>
        </p:nvPicPr>
        <p:blipFill>
          <a:blip r:embed="rId3"/>
          <a:stretch>
            <a:fillRect/>
          </a:stretch>
        </p:blipFill>
        <p:spPr>
          <a:xfrm>
            <a:off x="113796" y="567897"/>
            <a:ext cx="5862934" cy="5289563"/>
          </a:xfrm>
          <a:prstGeom prst="rect">
            <a:avLst/>
          </a:prstGeom>
          <a:effectLst>
            <a:softEdge rad="63500"/>
          </a:effectLst>
        </p:spPr>
      </p:pic>
      <p:sp>
        <p:nvSpPr>
          <p:cNvPr id="2" name="CasellaDiTesto 1">
            <a:extLst>
              <a:ext uri="{FF2B5EF4-FFF2-40B4-BE49-F238E27FC236}">
                <a16:creationId xmlns:a16="http://schemas.microsoft.com/office/drawing/2014/main" id="{046FD3E0-D452-4402-951F-12695E1025A7}"/>
              </a:ext>
            </a:extLst>
          </p:cNvPr>
          <p:cNvSpPr txBox="1"/>
          <p:nvPr/>
        </p:nvSpPr>
        <p:spPr>
          <a:xfrm>
            <a:off x="6096000" y="567898"/>
            <a:ext cx="5550279" cy="5289563"/>
          </a:xfrm>
          <a:prstGeom prst="rect">
            <a:avLst/>
          </a:prstGeom>
          <a:noFill/>
        </p:spPr>
        <p:txBody>
          <a:bodyPr wrap="square" rtlCol="0">
            <a:spAutoFit/>
          </a:bodyPr>
          <a:lstStyle/>
          <a:p>
            <a:r>
              <a:rPr lang="it-IT" sz="2800" b="1" dirty="0">
                <a:effectLst>
                  <a:outerShdw blurRad="38100" dist="38100" dir="2700000" algn="tl">
                    <a:srgbClr val="000000">
                      <a:alpha val="43137"/>
                    </a:srgbClr>
                  </a:outerShdw>
                </a:effectLst>
                <a:latin typeface="Blackadder ITC" panose="04020505051007020D02" pitchFamily="82" charset="0"/>
              </a:rPr>
              <a:t>Grazie amico mio </a:t>
            </a:r>
          </a:p>
          <a:p>
            <a:endParaRPr lang="it-IT" sz="2800" dirty="0">
              <a:latin typeface="Blackadder ITC" panose="04020505051007020D02" pitchFamily="82" charset="0"/>
            </a:endParaRPr>
          </a:p>
          <a:p>
            <a:r>
              <a:rPr lang="it-IT" sz="2800" dirty="0">
                <a:latin typeface="Blackadder ITC" panose="04020505051007020D02" pitchFamily="82" charset="0"/>
              </a:rPr>
              <a:t>Caro amico grazie di essermi stato a fianco,</a:t>
            </a:r>
          </a:p>
          <a:p>
            <a:r>
              <a:rPr lang="it-IT" sz="2800" dirty="0">
                <a:latin typeface="Blackadder ITC" panose="04020505051007020D02" pitchFamily="82" charset="0"/>
              </a:rPr>
              <a:t>senza di te arranco,</a:t>
            </a:r>
          </a:p>
          <a:p>
            <a:r>
              <a:rPr lang="it-IT" sz="2800" dirty="0">
                <a:latin typeface="Blackadder ITC" panose="04020505051007020D02" pitchFamily="82" charset="0"/>
              </a:rPr>
              <a:t>senza di te non avrei fatto tanto.</a:t>
            </a:r>
          </a:p>
          <a:p>
            <a:endParaRPr lang="it-IT" sz="2800" dirty="0">
              <a:latin typeface="Blackadder ITC" panose="04020505051007020D02" pitchFamily="82" charset="0"/>
            </a:endParaRPr>
          </a:p>
          <a:p>
            <a:r>
              <a:rPr lang="it-IT" sz="2800" dirty="0">
                <a:latin typeface="Blackadder ITC" panose="04020505051007020D02" pitchFamily="82" charset="0"/>
              </a:rPr>
              <a:t>Da quando c’è il </a:t>
            </a:r>
            <a:r>
              <a:rPr lang="it-IT" sz="2800" dirty="0" err="1">
                <a:latin typeface="Blackadder ITC" panose="04020505051007020D02" pitchFamily="82" charset="0"/>
              </a:rPr>
              <a:t>covid</a:t>
            </a:r>
            <a:r>
              <a:rPr lang="it-IT" sz="2800" dirty="0">
                <a:latin typeface="Blackadder ITC" panose="04020505051007020D02" pitchFamily="82" charset="0"/>
              </a:rPr>
              <a:t>,</a:t>
            </a:r>
          </a:p>
          <a:p>
            <a:r>
              <a:rPr lang="it-IT" sz="2800" dirty="0">
                <a:latin typeface="Blackadder ITC" panose="04020505051007020D02" pitchFamily="82" charset="0"/>
              </a:rPr>
              <a:t>non possiamo più essere vicini di banco</a:t>
            </a:r>
          </a:p>
          <a:p>
            <a:r>
              <a:rPr lang="it-IT" sz="2800" dirty="0">
                <a:latin typeface="Blackadder ITC" panose="04020505051007020D02" pitchFamily="82" charset="0"/>
              </a:rPr>
              <a:t>ma di ridere e scherzare con te</a:t>
            </a:r>
          </a:p>
          <a:p>
            <a:r>
              <a:rPr lang="it-IT" sz="2800" dirty="0">
                <a:latin typeface="Blackadder ITC" panose="04020505051007020D02" pitchFamily="82" charset="0"/>
              </a:rPr>
              <a:t>non sono mai stanco.</a:t>
            </a:r>
          </a:p>
          <a:p>
            <a:endParaRPr lang="it-IT" sz="2800" dirty="0">
              <a:latin typeface="Blackadder ITC" panose="04020505051007020D02" pitchFamily="82" charset="0"/>
            </a:endParaRPr>
          </a:p>
          <a:p>
            <a:r>
              <a:rPr lang="it-IT" sz="2800" dirty="0">
                <a:latin typeface="Blackadder ITC" panose="04020505051007020D02" pitchFamily="82" charset="0"/>
              </a:rPr>
              <a:t>                                                                  </a:t>
            </a:r>
            <a:r>
              <a:rPr lang="it-IT" sz="2800" b="1" dirty="0">
                <a:effectLst>
                  <a:outerShdw blurRad="38100" dist="38100" dir="2700000" algn="tl">
                    <a:srgbClr val="000000">
                      <a:alpha val="43137"/>
                    </a:srgbClr>
                  </a:outerShdw>
                </a:effectLst>
                <a:latin typeface="Blackadder ITC" panose="04020505051007020D02" pitchFamily="82" charset="0"/>
              </a:rPr>
              <a:t>Elia</a:t>
            </a:r>
          </a:p>
        </p:txBody>
      </p:sp>
    </p:spTree>
    <p:custDataLst>
      <p:tags r:id="rId1"/>
    </p:custDataLst>
    <p:extLst>
      <p:ext uri="{BB962C8B-B14F-4D97-AF65-F5344CB8AC3E}">
        <p14:creationId xmlns:p14="http://schemas.microsoft.com/office/powerpoint/2010/main" val="1618496816"/>
      </p:ext>
    </p:extLst>
  </p:cSld>
  <p:clrMapOvr>
    <a:masterClrMapping/>
  </p:clrMapOvr>
  <mc:AlternateContent xmlns:mc="http://schemas.openxmlformats.org/markup-compatibility/2006">
    <mc:Choice xmlns:p14="http://schemas.microsoft.com/office/powerpoint/2010/main" Requires="p14">
      <p:transition spd="slow" p14:dur="2000" advTm="22720"/>
    </mc:Choice>
    <mc:Fallback>
      <p:transition spd="slow" advTm="227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339AE063-34CB-4FC7-BEEA-14DEACD11C0E}"/>
              </a:ext>
            </a:extLst>
          </p:cNvPr>
          <p:cNvPicPr>
            <a:picLocks noChangeAspect="1"/>
          </p:cNvPicPr>
          <p:nvPr/>
        </p:nvPicPr>
        <p:blipFill rotWithShape="1">
          <a:blip r:embed="rId2"/>
          <a:srcRect r="55022" b="49565"/>
          <a:stretch/>
        </p:blipFill>
        <p:spPr>
          <a:xfrm>
            <a:off x="5683997" y="235978"/>
            <a:ext cx="4163184" cy="6386043"/>
          </a:xfrm>
          <a:prstGeom prst="rect">
            <a:avLst/>
          </a:prstGeom>
        </p:spPr>
      </p:pic>
      <p:pic>
        <p:nvPicPr>
          <p:cNvPr id="5" name="Immagine 4" descr="Immagine che contiene testo, monitor, televisione, schermo&#10;&#10;Descrizione generata automaticamente">
            <a:extLst>
              <a:ext uri="{FF2B5EF4-FFF2-40B4-BE49-F238E27FC236}">
                <a16:creationId xmlns:a16="http://schemas.microsoft.com/office/drawing/2014/main" id="{267D32A3-DF5E-4505-BD56-901620A3877C}"/>
              </a:ext>
            </a:extLst>
          </p:cNvPr>
          <p:cNvPicPr>
            <a:picLocks noChangeAspect="1"/>
          </p:cNvPicPr>
          <p:nvPr/>
        </p:nvPicPr>
        <p:blipFill rotWithShape="1">
          <a:blip r:embed="rId3"/>
          <a:srcRect t="27999" r="1588" b="27818"/>
          <a:stretch/>
        </p:blipFill>
        <p:spPr>
          <a:xfrm>
            <a:off x="783306" y="1315166"/>
            <a:ext cx="4519362" cy="4227668"/>
          </a:xfrm>
          <a:prstGeom prst="rect">
            <a:avLst/>
          </a:prstGeom>
        </p:spPr>
      </p:pic>
    </p:spTree>
    <p:extLst>
      <p:ext uri="{BB962C8B-B14F-4D97-AF65-F5344CB8AC3E}">
        <p14:creationId xmlns:p14="http://schemas.microsoft.com/office/powerpoint/2010/main" val="12689515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1246">
        <p159:morph option="byObject"/>
      </p:transition>
    </mc:Choice>
    <mc:Fallback>
      <p:transition spd="slow" advTm="212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6DB8B3-22FA-4326-8650-BE1172737EB3}"/>
              </a:ext>
            </a:extLst>
          </p:cNvPr>
          <p:cNvSpPr>
            <a:spLocks noGrp="1"/>
          </p:cNvSpPr>
          <p:nvPr>
            <p:ph type="title"/>
          </p:nvPr>
        </p:nvSpPr>
        <p:spPr>
          <a:xfrm>
            <a:off x="685800" y="1563756"/>
            <a:ext cx="1348409" cy="480391"/>
          </a:xfrm>
        </p:spPr>
        <p:txBody>
          <a:bodyPr>
            <a:normAutofit/>
          </a:bodyPr>
          <a:lstStyle/>
          <a:p>
            <a:r>
              <a:rPr lang="it-IT" sz="2800" dirty="0">
                <a:latin typeface="Abadi" panose="020B0604020202020204" pitchFamily="34" charset="0"/>
              </a:rPr>
              <a:t>Grazie</a:t>
            </a:r>
          </a:p>
        </p:txBody>
      </p:sp>
      <p:sp>
        <p:nvSpPr>
          <p:cNvPr id="3" name="Segnaposto contenuto 2">
            <a:extLst>
              <a:ext uri="{FF2B5EF4-FFF2-40B4-BE49-F238E27FC236}">
                <a16:creationId xmlns:a16="http://schemas.microsoft.com/office/drawing/2014/main" id="{149C429C-A202-4966-8687-3FACD2AD81F3}"/>
              </a:ext>
            </a:extLst>
          </p:cNvPr>
          <p:cNvSpPr>
            <a:spLocks noGrp="1"/>
          </p:cNvSpPr>
          <p:nvPr>
            <p:ph sz="half" idx="1"/>
          </p:nvPr>
        </p:nvSpPr>
        <p:spPr>
          <a:xfrm>
            <a:off x="679174" y="2194559"/>
            <a:ext cx="5334000" cy="4024125"/>
          </a:xfrm>
        </p:spPr>
        <p:txBody>
          <a:bodyPr>
            <a:normAutofit fontScale="32500" lnSpcReduction="20000"/>
          </a:bodyPr>
          <a:lstStyle/>
          <a:p>
            <a:pPr marL="0" indent="0">
              <a:lnSpc>
                <a:spcPct val="107000"/>
              </a:lnSpc>
              <a:spcAft>
                <a:spcPts val="800"/>
              </a:spcAft>
              <a:buNone/>
            </a:pPr>
            <a:r>
              <a:rPr lang="it-IT" sz="4300" dirty="0">
                <a:effectLst/>
                <a:latin typeface="Abadi" panose="020B0604020104020204" pitchFamily="34" charset="0"/>
                <a:ea typeface="Calibri" panose="020F0502020204030204" pitchFamily="34" charset="0"/>
                <a:cs typeface="Times New Roman" panose="02020603050405020304" pitchFamily="18" charset="0"/>
              </a:rPr>
              <a:t>Tante sono le cose che vorrei dirti, </a:t>
            </a:r>
            <a:endParaRPr lang="it-IT" sz="2800" dirty="0">
              <a:effectLst/>
              <a:latin typeface="Abadi" panose="020B0604020104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it-IT" sz="4300" dirty="0">
                <a:effectLst/>
                <a:latin typeface="Abadi" panose="020B0604020104020204" pitchFamily="34" charset="0"/>
                <a:ea typeface="Calibri" panose="020F0502020204030204" pitchFamily="34" charset="0"/>
                <a:cs typeface="Times New Roman" panose="02020603050405020304" pitchFamily="18" charset="0"/>
              </a:rPr>
              <a:t>ti ringrazio sinceramente</a:t>
            </a:r>
            <a:endParaRPr lang="it-IT" sz="2800" dirty="0">
              <a:effectLst/>
              <a:latin typeface="Abadi" panose="020B0604020104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it-IT" sz="4300" dirty="0">
                <a:effectLst/>
                <a:latin typeface="Abadi" panose="020B0604020104020204" pitchFamily="34" charset="0"/>
                <a:ea typeface="Calibri" panose="020F0502020204030204" pitchFamily="34" charset="0"/>
                <a:cs typeface="Times New Roman" panose="02020603050405020304" pitchFamily="18" charset="0"/>
              </a:rPr>
              <a:t>perché mi sei sempre vicina.</a:t>
            </a:r>
            <a:endParaRPr lang="it-IT" sz="2800" dirty="0">
              <a:effectLst/>
              <a:latin typeface="Abadi" panose="020B0604020104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it-IT" sz="4300" dirty="0">
                <a:effectLst/>
                <a:latin typeface="Abadi" panose="020B0604020104020204" pitchFamily="34" charset="0"/>
                <a:ea typeface="Calibri" panose="020F0502020204030204" pitchFamily="34" charset="0"/>
                <a:cs typeface="Times New Roman" panose="02020603050405020304" pitchFamily="18" charset="0"/>
              </a:rPr>
              <a:t> </a:t>
            </a:r>
            <a:endParaRPr lang="it-IT" sz="2800" dirty="0">
              <a:effectLst/>
              <a:latin typeface="Abadi" panose="020B0604020104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it-IT" sz="4300" dirty="0">
                <a:effectLst/>
                <a:latin typeface="Abadi" panose="020B0604020104020204" pitchFamily="34" charset="0"/>
                <a:ea typeface="Calibri" panose="020F0502020204030204" pitchFamily="34" charset="0"/>
                <a:cs typeface="Times New Roman" panose="02020603050405020304" pitchFamily="18" charset="0"/>
              </a:rPr>
              <a:t> Grazie per i tuoi consigli,</a:t>
            </a:r>
            <a:endParaRPr lang="it-IT" sz="2800" dirty="0">
              <a:effectLst/>
              <a:latin typeface="Abadi" panose="020B0604020104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it-IT" sz="4300" dirty="0">
                <a:effectLst/>
                <a:latin typeface="Abadi" panose="020B0604020104020204" pitchFamily="34" charset="0"/>
                <a:ea typeface="Calibri" panose="020F0502020204030204" pitchFamily="34" charset="0"/>
                <a:cs typeface="Times New Roman" panose="02020603050405020304" pitchFamily="18" charset="0"/>
              </a:rPr>
              <a:t> grazie per scriverci </a:t>
            </a:r>
            <a:endParaRPr lang="it-IT" sz="2800" dirty="0">
              <a:effectLst/>
              <a:latin typeface="Abadi" panose="020B0604020104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it-IT" sz="4300" dirty="0">
                <a:effectLst/>
                <a:latin typeface="Abadi" panose="020B0604020104020204" pitchFamily="34" charset="0"/>
                <a:ea typeface="Calibri" panose="020F0502020204030204" pitchFamily="34" charset="0"/>
                <a:cs typeface="Times New Roman" panose="02020603050405020304" pitchFamily="18" charset="0"/>
              </a:rPr>
              <a:t>anche fino alle sei di mattina.</a:t>
            </a:r>
          </a:p>
          <a:p>
            <a:pPr marL="0" indent="0">
              <a:lnSpc>
                <a:spcPct val="107000"/>
              </a:lnSpc>
              <a:spcAft>
                <a:spcPts val="800"/>
              </a:spcAft>
              <a:buNone/>
            </a:pPr>
            <a:endParaRPr lang="it-IT" sz="2800" dirty="0">
              <a:effectLst/>
              <a:latin typeface="Abadi" panose="020B0604020104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it-IT" sz="4300" dirty="0">
                <a:effectLst/>
                <a:latin typeface="Abadi" panose="020B0604020104020204" pitchFamily="34" charset="0"/>
                <a:ea typeface="Calibri" panose="020F0502020204030204" pitchFamily="34" charset="0"/>
                <a:cs typeface="Times New Roman" panose="02020603050405020304" pitchFamily="18" charset="0"/>
              </a:rPr>
              <a:t>Grazie per tutto.</a:t>
            </a:r>
          </a:p>
          <a:p>
            <a:pPr marL="0" indent="0">
              <a:lnSpc>
                <a:spcPct val="107000"/>
              </a:lnSpc>
              <a:spcAft>
                <a:spcPts val="800"/>
              </a:spcAft>
              <a:buNone/>
            </a:pPr>
            <a:r>
              <a:rPr lang="it-IT" sz="2400" dirty="0">
                <a:latin typeface="Abadi" panose="020B0604020104020204" pitchFamily="34" charset="0"/>
                <a:ea typeface="Calibri" panose="020F0502020204030204" pitchFamily="34" charset="0"/>
                <a:cs typeface="Times New Roman" panose="02020603050405020304" pitchFamily="18" charset="0"/>
              </a:rPr>
              <a:t>		</a:t>
            </a:r>
            <a:r>
              <a:rPr lang="it-IT" sz="3000" i="1" dirty="0">
                <a:latin typeface="Abadi" panose="020B0604020104020204" pitchFamily="34" charset="0"/>
                <a:ea typeface="Calibri" panose="020F0502020204030204" pitchFamily="34" charset="0"/>
                <a:cs typeface="Times New Roman" panose="02020603050405020304" pitchFamily="18" charset="0"/>
              </a:rPr>
              <a:t>Thomas</a:t>
            </a:r>
            <a:endParaRPr lang="it-IT" sz="2400" i="1" dirty="0">
              <a:effectLst/>
              <a:latin typeface="Abadi" panose="020B0604020104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it-IT" sz="1600" dirty="0">
              <a:effectLst/>
              <a:latin typeface="Abadi" panose="020B0604020104020204" pitchFamily="34" charset="0"/>
              <a:ea typeface="Calibri" panose="020F0502020204030204" pitchFamily="34" charset="0"/>
              <a:cs typeface="Times New Roman" panose="02020603050405020304" pitchFamily="18" charset="0"/>
            </a:endParaRPr>
          </a:p>
          <a:p>
            <a:endParaRPr lang="it-IT" dirty="0"/>
          </a:p>
        </p:txBody>
      </p:sp>
      <p:pic>
        <p:nvPicPr>
          <p:cNvPr id="6" name="Segnaposto contenuto 5" descr="Immagine che contiene erba, cielo, esterni, panca&#10;&#10;Descrizione generata automaticamente">
            <a:extLst>
              <a:ext uri="{FF2B5EF4-FFF2-40B4-BE49-F238E27FC236}">
                <a16:creationId xmlns:a16="http://schemas.microsoft.com/office/drawing/2014/main" id="{07177BD2-9487-4D2F-856A-82199A5E1622}"/>
              </a:ext>
            </a:extLst>
          </p:cNvPr>
          <p:cNvPicPr>
            <a:picLocks noGrp="1" noChangeAspect="1"/>
          </p:cNvPicPr>
          <p:nvPr>
            <p:ph sz="half" idx="2"/>
          </p:nvPr>
        </p:nvPicPr>
        <p:blipFill>
          <a:blip r:embed="rId3"/>
          <a:stretch>
            <a:fillRect/>
          </a:stretch>
        </p:blipFill>
        <p:spPr>
          <a:xfrm rot="485004">
            <a:off x="3419098" y="1805607"/>
            <a:ext cx="5353802" cy="3707297"/>
          </a:xfrm>
          <a:effectLst>
            <a:softEdge rad="317500"/>
          </a:effectLst>
        </p:spPr>
      </p:pic>
    </p:spTree>
    <p:custDataLst>
      <p:tags r:id="rId1"/>
    </p:custDataLst>
    <p:extLst>
      <p:ext uri="{BB962C8B-B14F-4D97-AF65-F5344CB8AC3E}">
        <p14:creationId xmlns:p14="http://schemas.microsoft.com/office/powerpoint/2010/main" val="28068113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21927">
        <p15:prstTrans prst="fallOver"/>
      </p:transition>
    </mc:Choice>
    <mc:Fallback>
      <p:transition spd="slow" advTm="219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Vertic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par>
                          <p:cTn id="53" fill="hold">
                            <p:stCondLst>
                              <p:cond delay="500"/>
                            </p:stCondLst>
                            <p:childTnLst>
                              <p:par>
                                <p:cTn id="54" presetID="31" presetClass="entr" presetSubtype="0"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1000" fill="hold"/>
                                        <p:tgtEl>
                                          <p:spTgt spid="6"/>
                                        </p:tgtEl>
                                        <p:attrNameLst>
                                          <p:attrName>ppt_w</p:attrName>
                                        </p:attrNameLst>
                                      </p:cBhvr>
                                      <p:tavLst>
                                        <p:tav tm="0">
                                          <p:val>
                                            <p:fltVal val="0"/>
                                          </p:val>
                                        </p:tav>
                                        <p:tav tm="100000">
                                          <p:val>
                                            <p:strVal val="#ppt_w"/>
                                          </p:val>
                                        </p:tav>
                                      </p:tavLst>
                                    </p:anim>
                                    <p:anim calcmode="lin" valueType="num">
                                      <p:cBhvr>
                                        <p:cTn id="57" dur="1000" fill="hold"/>
                                        <p:tgtEl>
                                          <p:spTgt spid="6"/>
                                        </p:tgtEl>
                                        <p:attrNameLst>
                                          <p:attrName>ppt_h</p:attrName>
                                        </p:attrNameLst>
                                      </p:cBhvr>
                                      <p:tavLst>
                                        <p:tav tm="0">
                                          <p:val>
                                            <p:fltVal val="0"/>
                                          </p:val>
                                        </p:tav>
                                        <p:tav tm="100000">
                                          <p:val>
                                            <p:strVal val="#ppt_h"/>
                                          </p:val>
                                        </p:tav>
                                      </p:tavLst>
                                    </p:anim>
                                    <p:anim calcmode="lin" valueType="num">
                                      <p:cBhvr>
                                        <p:cTn id="58" dur="1000" fill="hold"/>
                                        <p:tgtEl>
                                          <p:spTgt spid="6"/>
                                        </p:tgtEl>
                                        <p:attrNameLst>
                                          <p:attrName>style.rotation</p:attrName>
                                        </p:attrNameLst>
                                      </p:cBhvr>
                                      <p:tavLst>
                                        <p:tav tm="0">
                                          <p:val>
                                            <p:fltVal val="90"/>
                                          </p:val>
                                        </p:tav>
                                        <p:tav tm="100000">
                                          <p:val>
                                            <p:fltVal val="0"/>
                                          </p:val>
                                        </p:tav>
                                      </p:tavLst>
                                    </p:anim>
                                    <p:animEffect transition="in" filter="fade">
                                      <p:cBhvr>
                                        <p:cTn id="5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019" y="1492018"/>
            <a:ext cx="9610477" cy="5060816"/>
          </a:xfrm>
          <a:prstGeom prst="rect">
            <a:avLst/>
          </a:prstGeom>
        </p:spPr>
      </p:pic>
      <p:sp>
        <p:nvSpPr>
          <p:cNvPr id="5" name="CasellaDiTesto 4"/>
          <p:cNvSpPr txBox="1"/>
          <p:nvPr/>
        </p:nvSpPr>
        <p:spPr>
          <a:xfrm>
            <a:off x="1031019" y="586584"/>
            <a:ext cx="11276546" cy="2000548"/>
          </a:xfrm>
          <a:prstGeom prst="rect">
            <a:avLst/>
          </a:prstGeom>
          <a:noFill/>
        </p:spPr>
        <p:txBody>
          <a:bodyPr wrap="square" rtlCol="0">
            <a:spAutoFit/>
          </a:bodyPr>
          <a:lstStyle/>
          <a:p>
            <a:r>
              <a:rPr lang="it-IT" sz="4400" dirty="0">
                <a:latin typeface="Brush Script MT" panose="03060802040406070304" pitchFamily="66" charset="0"/>
              </a:rPr>
              <a:t>Che la luce di un sorriso illumini il vostro Natale</a:t>
            </a:r>
          </a:p>
          <a:p>
            <a:endParaRPr lang="it-IT" sz="4400" dirty="0">
              <a:latin typeface="Brush Script MT" panose="03060802040406070304" pitchFamily="66" charset="0"/>
            </a:endParaRPr>
          </a:p>
          <a:p>
            <a:r>
              <a:rPr lang="it-IT" sz="3600" dirty="0">
                <a:latin typeface="Brush Script MT" panose="03060802040406070304" pitchFamily="66" charset="0"/>
              </a:rPr>
              <a:t>												</a:t>
            </a:r>
            <a:endParaRPr lang="it-IT" sz="2800" dirty="0"/>
          </a:p>
        </p:txBody>
      </p:sp>
      <p:sp>
        <p:nvSpPr>
          <p:cNvPr id="2" name="CasellaDiTesto 1">
            <a:extLst>
              <a:ext uri="{FF2B5EF4-FFF2-40B4-BE49-F238E27FC236}">
                <a16:creationId xmlns:a16="http://schemas.microsoft.com/office/drawing/2014/main" id="{EFE24930-04D2-4F0F-8A51-8BD484FA06D4}"/>
              </a:ext>
            </a:extLst>
          </p:cNvPr>
          <p:cNvSpPr txBox="1"/>
          <p:nvPr/>
        </p:nvSpPr>
        <p:spPr>
          <a:xfrm>
            <a:off x="6453808" y="5811664"/>
            <a:ext cx="3896139" cy="769441"/>
          </a:xfrm>
          <a:prstGeom prst="rect">
            <a:avLst/>
          </a:prstGeom>
          <a:noFill/>
        </p:spPr>
        <p:txBody>
          <a:bodyPr wrap="square" rtlCol="0">
            <a:spAutoFit/>
          </a:bodyPr>
          <a:lstStyle/>
          <a:p>
            <a:pPr algn="r"/>
            <a:r>
              <a:rPr lang="it-IT" sz="4400" dirty="0">
                <a:latin typeface="Brush Script MT" panose="03060802040406070304" pitchFamily="66" charset="0"/>
              </a:rPr>
              <a:t>Tanti auguri!</a:t>
            </a:r>
          </a:p>
        </p:txBody>
      </p:sp>
    </p:spTree>
    <p:extLst>
      <p:ext uri="{BB962C8B-B14F-4D97-AF65-F5344CB8AC3E}">
        <p14:creationId xmlns:p14="http://schemas.microsoft.com/office/powerpoint/2010/main" val="3296132773"/>
      </p:ext>
    </p:extLst>
  </p:cSld>
  <p:clrMapOvr>
    <a:masterClrMapping/>
  </p:clrMapOvr>
  <mc:AlternateContent xmlns:mc="http://schemas.openxmlformats.org/markup-compatibility/2006">
    <mc:Choice xmlns:p14="http://schemas.microsoft.com/office/powerpoint/2010/main" Requires="p14">
      <p:transition spd="slow" p14:dur="2000" advTm="10186"/>
    </mc:Choice>
    <mc:Fallback>
      <p:transition spd="slow" advTm="10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fltVal val="0"/>
                                          </p:val>
                                        </p:tav>
                                        <p:tav tm="100000">
                                          <p:val>
                                            <p:strVal val="#ppt_w"/>
                                          </p:val>
                                        </p:tav>
                                      </p:tavLst>
                                    </p:anim>
                                    <p:anim calcmode="lin" valueType="num">
                                      <p:cBhvr>
                                        <p:cTn id="8" dur="1250" fill="hold"/>
                                        <p:tgtEl>
                                          <p:spTgt spid="4"/>
                                        </p:tgtEl>
                                        <p:attrNameLst>
                                          <p:attrName>ppt_h</p:attrName>
                                        </p:attrNameLst>
                                      </p:cBhvr>
                                      <p:tavLst>
                                        <p:tav tm="0">
                                          <p:val>
                                            <p:fltVal val="0"/>
                                          </p:val>
                                        </p:tav>
                                        <p:tav tm="100000">
                                          <p:val>
                                            <p:strVal val="#ppt_h"/>
                                          </p:val>
                                        </p:tav>
                                      </p:tavLst>
                                    </p:anim>
                                    <p:animEffect transition="in" filter="fade">
                                      <p:cBhvr>
                                        <p:cTn id="9" dur="1250"/>
                                        <p:tgtEl>
                                          <p:spTgt spid="4"/>
                                        </p:tgtEl>
                                      </p:cBhvr>
                                    </p:animEffect>
                                  </p:childTnLst>
                                </p:cTn>
                              </p:par>
                            </p:childTnLst>
                          </p:cTn>
                        </p:par>
                        <p:par>
                          <p:cTn id="10" fill="hold">
                            <p:stCondLst>
                              <p:cond delay="1250"/>
                            </p:stCondLst>
                            <p:childTnLst>
                              <p:par>
                                <p:cTn id="11" presetID="26"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
</p:tagLst>
</file>

<file path=ppt/tags/tag2.xml><?xml version="1.0" encoding="utf-8"?>
<p:tagLst xmlns:a="http://schemas.openxmlformats.org/drawingml/2006/main" xmlns:r="http://schemas.openxmlformats.org/officeDocument/2006/relationships" xmlns:p="http://schemas.openxmlformats.org/presentationml/2006/main">
  <p:tag name="TIMING" val="|3.4"/>
</p:tagLst>
</file>

<file path=ppt/tags/tag3.xml><?xml version="1.0" encoding="utf-8"?>
<p:tagLst xmlns:a="http://schemas.openxmlformats.org/drawingml/2006/main" xmlns:r="http://schemas.openxmlformats.org/officeDocument/2006/relationships" xmlns:p="http://schemas.openxmlformats.org/presentationml/2006/main">
  <p:tag name="TIMING" val="|1.1"/>
</p:tagLst>
</file>

<file path=ppt/tags/tag4.xml><?xml version="1.0" encoding="utf-8"?>
<p:tagLst xmlns:a="http://schemas.openxmlformats.org/drawingml/2006/main" xmlns:r="http://schemas.openxmlformats.org/officeDocument/2006/relationships" xmlns:p="http://schemas.openxmlformats.org/presentationml/2006/main">
  <p:tag name="TIMING" val="|0.8"/>
</p:tagLst>
</file>

<file path=ppt/tags/tag5.xml><?xml version="1.0" encoding="utf-8"?>
<p:tagLst xmlns:a="http://schemas.openxmlformats.org/drawingml/2006/main" xmlns:r="http://schemas.openxmlformats.org/officeDocument/2006/relationships" xmlns:p="http://schemas.openxmlformats.org/presentationml/2006/main">
  <p:tag name="TIMING" val="|1.8"/>
</p:tagLst>
</file>

<file path=ppt/tags/tag6.xml><?xml version="1.0" encoding="utf-8"?>
<p:tagLst xmlns:a="http://schemas.openxmlformats.org/drawingml/2006/main" xmlns:r="http://schemas.openxmlformats.org/officeDocument/2006/relationships" xmlns:p="http://schemas.openxmlformats.org/presentationml/2006/main">
  <p:tag name="TIMING" val="|2.8"/>
</p:tagLst>
</file>

<file path=ppt/tags/tag7.xml><?xml version="1.0" encoding="utf-8"?>
<p:tagLst xmlns:a="http://schemas.openxmlformats.org/drawingml/2006/main" xmlns:r="http://schemas.openxmlformats.org/officeDocument/2006/relationships" xmlns:p="http://schemas.openxmlformats.org/presentationml/2006/main">
  <p:tag name="TIMING" val="|2.2"/>
</p:tagLst>
</file>

<file path=ppt/tags/tag8.xml><?xml version="1.0" encoding="utf-8"?>
<p:tagLst xmlns:a="http://schemas.openxmlformats.org/drawingml/2006/main" xmlns:r="http://schemas.openxmlformats.org/officeDocument/2006/relationships" xmlns:p="http://schemas.openxmlformats.org/presentationml/2006/main">
  <p:tag name="TIMING" val="|2.7|2.7|1.8|1.5|2.7|1.5|0.8|1.2|1.3"/>
</p:tagLst>
</file>

<file path=ppt/theme/theme1.xml><?xml version="1.0" encoding="utf-8"?>
<a:theme xmlns:a="http://schemas.openxmlformats.org/drawingml/2006/main" name="Scia di vapore">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otalTime>189</TotalTime>
  <Words>3805</Words>
  <Application>Microsoft Office PowerPoint</Application>
  <PresentationFormat>Widescreen</PresentationFormat>
  <Paragraphs>258</Paragraphs>
  <Slides>42</Slides>
  <Notes>0</Notes>
  <HiddenSlides>0</HiddenSlides>
  <MMClips>3</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42</vt:i4>
      </vt:variant>
    </vt:vector>
  </HeadingPairs>
  <TitlesOfParts>
    <vt:vector size="54" baseType="lpstr">
      <vt:lpstr>Abadi</vt:lpstr>
      <vt:lpstr>Algerian</vt:lpstr>
      <vt:lpstr>Arial</vt:lpstr>
      <vt:lpstr>Blackadder ITC</vt:lpstr>
      <vt:lpstr>Brush Script MT</vt:lpstr>
      <vt:lpstr>Calibri</vt:lpstr>
      <vt:lpstr>Century Gothic</vt:lpstr>
      <vt:lpstr>Elephant</vt:lpstr>
      <vt:lpstr>Helvetica</vt:lpstr>
      <vt:lpstr>Tahoma</vt:lpstr>
      <vt:lpstr>Times New Roman</vt:lpstr>
      <vt:lpstr>Scia di vapore</vt:lpstr>
      <vt:lpstr>Il santo natale</vt:lpstr>
      <vt:lpstr>Cos’è il Natale?</vt:lpstr>
      <vt:lpstr>Presentazione standard di PowerPoint</vt:lpstr>
      <vt:lpstr>Il 25 Dicembre nell’antica roma</vt:lpstr>
      <vt:lpstr>Presentazione standard di PowerPoint</vt:lpstr>
      <vt:lpstr>Presentazione standard di PowerPoint</vt:lpstr>
      <vt:lpstr>Presentazione standard di PowerPoint</vt:lpstr>
      <vt:lpstr>Il natale cristiano</vt:lpstr>
      <vt:lpstr>Presentazione standard di PowerPoint</vt:lpstr>
      <vt:lpstr>Presentazione standard di PowerPoint</vt:lpstr>
      <vt:lpstr>Presentazione standard di PowerPoint</vt:lpstr>
      <vt:lpstr>Il Natale Ebraico</vt:lpstr>
      <vt:lpstr>Presentazione standard di PowerPoint</vt:lpstr>
      <vt:lpstr>Presentazione standard di PowerPoint</vt:lpstr>
      <vt:lpstr>Presentazione standard di PowerPoint</vt:lpstr>
      <vt:lpstr>Le tradizioni del nostro Natale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giovanni pascoli  (1855-1912)</vt:lpstr>
      <vt:lpstr>La notte di Natale(G. Pascoli, 1911) </vt:lpstr>
      <vt:lpstr>Giuseppe UNGARETTi   (1888-1970) </vt:lpstr>
      <vt:lpstr>Presentazione standard di PowerPoint</vt:lpstr>
      <vt:lpstr>Umberto SABA  (1883-1957)</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santo natale</dc:title>
  <dc:creator>annarita silvestrin</dc:creator>
  <cp:lastModifiedBy>annarita silvestrin</cp:lastModifiedBy>
  <cp:revision>29</cp:revision>
  <dcterms:created xsi:type="dcterms:W3CDTF">2020-12-13T22:40:29Z</dcterms:created>
  <dcterms:modified xsi:type="dcterms:W3CDTF">2020-12-17T08:40:02Z</dcterms:modified>
</cp:coreProperties>
</file>